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media/image15.svg" ContentType="image/svg+xml"/>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5"/>
  </p:notesMasterIdLst>
  <p:sldIdLst>
    <p:sldId id="256" r:id="rId3"/>
    <p:sldId id="257" r:id="rId4"/>
    <p:sldId id="258" r:id="rId5"/>
    <p:sldId id="259" r:id="rId6"/>
    <p:sldId id="260" r:id="rId7"/>
    <p:sldId id="261" r:id="rId8"/>
    <p:sldId id="262" r:id="rId9"/>
    <p:sldId id="293" r:id="rId10"/>
    <p:sldId id="264" r:id="rId11"/>
    <p:sldId id="265" r:id="rId12"/>
    <p:sldId id="266" r:id="rId13"/>
    <p:sldId id="267" r:id="rId14"/>
    <p:sldId id="294" r:id="rId16"/>
    <p:sldId id="269" r:id="rId17"/>
    <p:sldId id="270" r:id="rId18"/>
    <p:sldId id="271" r:id="rId19"/>
    <p:sldId id="272" r:id="rId20"/>
    <p:sldId id="273" r:id="rId21"/>
    <p:sldId id="274" r:id="rId22"/>
    <p:sldId id="275" r:id="rId23"/>
    <p:sldId id="285" r:id="rId24"/>
    <p:sldId id="287" r:id="rId25"/>
    <p:sldId id="286" r:id="rId26"/>
    <p:sldId id="278" r:id="rId27"/>
    <p:sldId id="292" r:id="rId28"/>
    <p:sldId id="288" r:id="rId29"/>
    <p:sldId id="282" r:id="rId30"/>
  </p:sldIdLst>
  <p:sldSz cx="18288000" cy="10287000"/>
  <p:notesSz cx="6858000" cy="9144000"/>
  <p:embeddedFontLst>
    <p:embeddedFont>
      <p:font typeface="Muli Bold" panose="00000800000000000000"/>
      <p:bold r:id="rId34"/>
    </p:embeddedFont>
    <p:embeddedFont>
      <p:font typeface="Muli Semi-Bold" panose="00000700000000000000"/>
      <p:bold r:id="rId35"/>
    </p:embeddedFont>
    <p:embeddedFont>
      <p:font typeface="Calibri" panose="020F0502020204030204" charset="0"/>
      <p:regular r:id="rId36"/>
      <p:bold r:id="rId37"/>
      <p:italic r:id="rId38"/>
      <p:boldItalic r:id="rId3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27" userDrawn="1">
          <p15:clr>
            <a:srgbClr val="A4A3A4"/>
          </p15:clr>
        </p15:guide>
        <p15:guide id="2" pos="28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showGuides="1">
      <p:cViewPr varScale="1">
        <p:scale>
          <a:sx n="74" d="100"/>
          <a:sy n="74" d="100"/>
        </p:scale>
        <p:origin x="-1092" y="-90"/>
      </p:cViewPr>
      <p:guideLst>
        <p:guide orient="horz" pos="2127"/>
        <p:guide pos="287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9" Type="http://schemas.openxmlformats.org/officeDocument/2006/relationships/font" Target="fonts/font6.fntdata"/><Relationship Id="rId38" Type="http://schemas.openxmlformats.org/officeDocument/2006/relationships/font" Target="fonts/font5.fntdata"/><Relationship Id="rId37" Type="http://schemas.openxmlformats.org/officeDocument/2006/relationships/font" Target="fonts/font4.fntdata"/><Relationship Id="rId36" Type="http://schemas.openxmlformats.org/officeDocument/2006/relationships/font" Target="fonts/font3.fntdata"/><Relationship Id="rId35" Type="http://schemas.openxmlformats.org/officeDocument/2006/relationships/font" Target="fonts/font2.fntdata"/><Relationship Id="rId34" Type="http://schemas.openxmlformats.org/officeDocument/2006/relationships/font" Target="fonts/font1.fntdata"/><Relationship Id="rId33" Type="http://schemas.openxmlformats.org/officeDocument/2006/relationships/tableStyles" Target="tableStyles.xml"/><Relationship Id="rId32" Type="http://schemas.openxmlformats.org/officeDocument/2006/relationships/viewProps" Target="viewProps.xml"/><Relationship Id="rId31" Type="http://schemas.openxmlformats.org/officeDocument/2006/relationships/presProps" Target="presProps.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notesMaster" Target="notesMasters/notesMaster1.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2.png>
</file>

<file path=ppt/media/image3.svg>
</file>

<file path=ppt/media/image4.png>
</file>

<file path=ppt/media/image5.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endParaRPr lang="en-US" smtClean="0"/>
          </a:p>
        </p:txBody>
      </p:sp>
      <p:sp>
        <p:nvSpPr>
          <p:cNvPr id="4" name="Date Placeholder 3"/>
          <p:cNvSpPr>
            <a:spLocks noGrp="1"/>
          </p:cNvSpPr>
          <p:nvPr>
            <p:ph type="dt" sz="half" idx="10"/>
          </p:nvPr>
        </p:nvSpPr>
        <p:spPr/>
        <p:txBody>
          <a:bodyPr/>
          <a:lstStyle/>
          <a:p>
            <a:fld id="{1D8BD707-D9CF-40AE-B4C6-C98DA3205C09}"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endParaRPr lang="en-US" smtClean="0"/>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endParaRPr lang="en-US" smtClean="0"/>
          </a:p>
        </p:txBody>
      </p:sp>
      <p:sp>
        <p:nvSpPr>
          <p:cNvPr id="5" name="Date Placeholder 4"/>
          <p:cNvSpPr>
            <a:spLocks noGrp="1"/>
          </p:cNvSpPr>
          <p:nvPr>
            <p:ph type="dt" sz="half" idx="10"/>
          </p:nvPr>
        </p:nvSpPr>
        <p:spPr/>
        <p:txBody>
          <a:bodyPr/>
          <a:lstStyle/>
          <a:p>
            <a:fld id="{1D8BD707-D9CF-40AE-B4C6-C98DA3205C09}"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7.xml"/><Relationship Id="rId1" Type="http://schemas.openxmlformats.org/officeDocument/2006/relationships/image" Target="../media/image6.emf"/></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9.png"/><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 Target="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6.png"/><Relationship Id="rId2" Type="http://schemas.openxmlformats.org/officeDocument/2006/relationships/image" Target="../media/image15.svg"/><Relationship Id="rId1" Type="http://schemas.openxmlformats.org/officeDocument/2006/relationships/image" Target="../media/image14.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slide" Target="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0">
            <a:off x="14151770" y="4201140"/>
            <a:ext cx="7027514" cy="6085860"/>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rot="0">
            <a:off x="9859850" y="563974"/>
            <a:ext cx="4961246" cy="42964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6" name="Group 6"/>
          <p:cNvGrpSpPr>
            <a:grpSpLocks noChangeAspect="1"/>
          </p:cNvGrpSpPr>
          <p:nvPr/>
        </p:nvGrpSpPr>
        <p:grpSpPr>
          <a:xfrm rot="0">
            <a:off x="10345997" y="2120110"/>
            <a:ext cx="7611546" cy="6591255"/>
            <a:chOff x="0" y="0"/>
            <a:chExt cx="4282440" cy="3708400"/>
          </a:xfrm>
        </p:grpSpPr>
        <p:sp>
          <p:nvSpPr>
            <p:cNvPr id="7" name="Freeform 7"/>
            <p:cNvSpPr/>
            <p:nvPr/>
          </p:nvSpPr>
          <p:spPr>
            <a:xfrm>
              <a:off x="0" y="0"/>
              <a:ext cx="4282440" cy="3708400"/>
            </a:xfrm>
            <a:custGeom>
              <a:avLst/>
              <a:gdLst/>
              <a:ahLst/>
              <a:cxnLst/>
              <a:rect l="l" t="t" r="r" b="b"/>
              <a:pathLst>
                <a:path w="4282440" h="3708400">
                  <a:moveTo>
                    <a:pt x="3211830" y="0"/>
                  </a:moveTo>
                  <a:lnTo>
                    <a:pt x="1070610" y="0"/>
                  </a:lnTo>
                  <a:lnTo>
                    <a:pt x="0" y="1854200"/>
                  </a:lnTo>
                  <a:lnTo>
                    <a:pt x="1070610" y="3708400"/>
                  </a:lnTo>
                  <a:lnTo>
                    <a:pt x="3211830" y="3708400"/>
                  </a:lnTo>
                  <a:lnTo>
                    <a:pt x="4282440" y="1854200"/>
                  </a:lnTo>
                  <a:close/>
                </a:path>
              </a:pathLst>
            </a:custGeom>
            <a:blipFill>
              <a:blip r:embed="rId1"/>
              <a:stretch>
                <a:fillRect l="-14946" r="-14946"/>
              </a:stretch>
            </a:blipFill>
          </p:spPr>
        </p:sp>
      </p:grpSp>
      <p:grpSp>
        <p:nvGrpSpPr>
          <p:cNvPr id="8" name="Group 8"/>
          <p:cNvGrpSpPr/>
          <p:nvPr/>
        </p:nvGrpSpPr>
        <p:grpSpPr>
          <a:xfrm rot="0">
            <a:off x="1349200" y="3162394"/>
            <a:ext cx="9133205" cy="5000877"/>
            <a:chOff x="0" y="658918"/>
            <a:chExt cx="12177606" cy="6667836"/>
          </a:xfrm>
        </p:grpSpPr>
        <p:sp>
          <p:nvSpPr>
            <p:cNvPr id="9" name="TextBox 9"/>
            <p:cNvSpPr txBox="1"/>
            <p:nvPr/>
          </p:nvSpPr>
          <p:spPr>
            <a:xfrm>
              <a:off x="131233" y="658918"/>
              <a:ext cx="12046373" cy="1921933"/>
            </a:xfrm>
            <a:prstGeom prst="rect">
              <a:avLst/>
            </a:prstGeom>
          </p:spPr>
          <p:txBody>
            <a:bodyPr wrap="square" lIns="0" tIns="0" rIns="0" bIns="0" rtlCol="0" anchor="t">
              <a:noAutofit/>
            </a:bodyPr>
            <a:lstStyle/>
            <a:p>
              <a:pPr>
                <a:lnSpc>
                  <a:spcPts val="8640"/>
                </a:lnSpc>
                <a:spcBef>
                  <a:spcPct val="0"/>
                </a:spcBef>
              </a:pPr>
              <a:r>
                <a:rPr lang="en-US" sz="7200" spc="-72">
                  <a:solidFill>
                    <a:srgbClr val="000000"/>
                  </a:solidFill>
                  <a:latin typeface="Times New Roman" panose="02020603050405020304" charset="0"/>
                  <a:cs typeface="Times New Roman" panose="02020603050405020304" charset="0"/>
                </a:rPr>
                <a:t>Giới thiệu thành viên</a:t>
              </a:r>
              <a:endParaRPr lang="en-US" sz="7200" spc="-72">
                <a:solidFill>
                  <a:srgbClr val="000000"/>
                </a:solidFill>
                <a:latin typeface="Times New Roman" panose="02020603050405020304" charset="0"/>
                <a:cs typeface="Times New Roman" panose="02020603050405020304" charset="0"/>
              </a:endParaRPr>
            </a:p>
          </p:txBody>
        </p:sp>
        <p:sp>
          <p:nvSpPr>
            <p:cNvPr id="10" name="TextBox 10"/>
            <p:cNvSpPr txBox="1"/>
            <p:nvPr/>
          </p:nvSpPr>
          <p:spPr>
            <a:xfrm>
              <a:off x="0" y="3137024"/>
              <a:ext cx="9298793" cy="4189730"/>
            </a:xfrm>
            <a:prstGeom prst="rect">
              <a:avLst/>
            </a:prstGeom>
          </p:spPr>
          <p:txBody>
            <a:bodyPr lIns="0" tIns="0" rIns="0" bIns="0" rtlCol="0" anchor="t">
              <a:spAutoFit/>
            </a:bodyPr>
            <a:lstStyle/>
            <a:p>
              <a:pPr marL="777240" lvl="1" indent="-388620">
                <a:lnSpc>
                  <a:spcPts val="5040"/>
                </a:lnSpc>
                <a:buFont typeface="Arial" panose="020B0604020202020204"/>
                <a:buChar char="•"/>
              </a:pPr>
              <a:r>
                <a:rPr lang="en-US" sz="3600">
                  <a:solidFill>
                    <a:srgbClr val="000000"/>
                  </a:solidFill>
                  <a:latin typeface="Times New Roman" panose="02020603050405020304" charset="0"/>
                  <a:cs typeface="Times New Roman" panose="02020603050405020304" charset="0"/>
                </a:rPr>
                <a:t>Nguyễn Xuân Nam (Nhóm trưởng)</a:t>
              </a:r>
              <a:endParaRPr lang="en-US" sz="3600">
                <a:solidFill>
                  <a:srgbClr val="000000"/>
                </a:solidFill>
                <a:latin typeface="Times New Roman" panose="02020603050405020304" charset="0"/>
                <a:cs typeface="Times New Roman" panose="02020603050405020304" charset="0"/>
              </a:endParaRPr>
            </a:p>
            <a:p>
              <a:pPr marL="777240" lvl="1" indent="-388620">
                <a:lnSpc>
                  <a:spcPts val="5040"/>
                </a:lnSpc>
                <a:buFont typeface="Arial" panose="020B0604020202020204"/>
                <a:buChar char="•"/>
              </a:pPr>
              <a:r>
                <a:rPr lang="en-US" sz="3600">
                  <a:solidFill>
                    <a:srgbClr val="000000"/>
                  </a:solidFill>
                  <a:latin typeface="Times New Roman" panose="02020603050405020304" charset="0"/>
                  <a:cs typeface="Times New Roman" panose="02020603050405020304" charset="0"/>
                </a:rPr>
                <a:t>Lê Phước Nguyên</a:t>
              </a:r>
              <a:endParaRPr lang="en-US" sz="3600">
                <a:solidFill>
                  <a:srgbClr val="000000"/>
                </a:solidFill>
                <a:latin typeface="Times New Roman" panose="02020603050405020304" charset="0"/>
                <a:cs typeface="Times New Roman" panose="02020603050405020304" charset="0"/>
              </a:endParaRPr>
            </a:p>
            <a:p>
              <a:pPr marL="777240" lvl="1" indent="-388620">
                <a:lnSpc>
                  <a:spcPts val="5040"/>
                </a:lnSpc>
                <a:buFont typeface="Arial" panose="020B0604020202020204"/>
                <a:buChar char="•"/>
              </a:pPr>
              <a:r>
                <a:rPr lang="en-US" sz="3600">
                  <a:solidFill>
                    <a:srgbClr val="000000"/>
                  </a:solidFill>
                  <a:latin typeface="Times New Roman" panose="02020603050405020304" charset="0"/>
                  <a:cs typeface="Times New Roman" panose="02020603050405020304" charset="0"/>
                </a:rPr>
                <a:t>Phan Nguyễn Khôi Nguyên</a:t>
              </a:r>
              <a:endParaRPr lang="en-US" sz="3600">
                <a:solidFill>
                  <a:srgbClr val="000000"/>
                </a:solidFill>
                <a:latin typeface="Times New Roman" panose="02020603050405020304" charset="0"/>
                <a:cs typeface="Times New Roman" panose="02020603050405020304" charset="0"/>
              </a:endParaRPr>
            </a:p>
            <a:p>
              <a:pPr marL="777240" lvl="1" indent="-388620">
                <a:lnSpc>
                  <a:spcPts val="5040"/>
                </a:lnSpc>
                <a:buFont typeface="Arial" panose="020B0604020202020204"/>
                <a:buChar char="•"/>
              </a:pPr>
              <a:r>
                <a:rPr lang="en-US" sz="3600">
                  <a:solidFill>
                    <a:srgbClr val="000000"/>
                  </a:solidFill>
                  <a:latin typeface="Times New Roman" panose="02020603050405020304" charset="0"/>
                  <a:cs typeface="Times New Roman" panose="02020603050405020304" charset="0"/>
                </a:rPr>
                <a:t>Trần Trọng Nhân</a:t>
              </a:r>
              <a:endParaRPr lang="en-US" sz="3600">
                <a:solidFill>
                  <a:srgbClr val="000000"/>
                </a:solidFill>
                <a:latin typeface="Times New Roman" panose="02020603050405020304" charset="0"/>
                <a:cs typeface="Times New Roman" panose="02020603050405020304" charset="0"/>
              </a:endParaRPr>
            </a:p>
          </p:txBody>
        </p:sp>
      </p:grpSp>
      <p:grpSp>
        <p:nvGrpSpPr>
          <p:cNvPr id="12" name="Group 12"/>
          <p:cNvGrpSpPr/>
          <p:nvPr/>
        </p:nvGrpSpPr>
        <p:grpSpPr>
          <a:xfrm rot="0">
            <a:off x="1028700" y="1028700"/>
            <a:ext cx="4212844" cy="586200"/>
            <a:chOff x="0" y="0"/>
            <a:chExt cx="5617125" cy="781600"/>
          </a:xfrm>
        </p:grpSpPr>
        <p:sp>
          <p:nvSpPr>
            <p:cNvPr id="13" name="TextBox 13"/>
            <p:cNvSpPr txBox="1"/>
            <p:nvPr/>
          </p:nvSpPr>
          <p:spPr>
            <a:xfrm>
              <a:off x="1293956" y="104415"/>
              <a:ext cx="4323169" cy="525145"/>
            </a:xfrm>
            <a:prstGeom prst="rect">
              <a:avLst/>
            </a:prstGeom>
          </p:spPr>
          <p:txBody>
            <a:bodyPr lIns="0" tIns="0" rIns="0" bIns="0" rtlCol="0" anchor="t">
              <a:spAutoFit/>
            </a:bodyPr>
            <a:lstStyle/>
            <a:p>
              <a:pPr>
                <a:lnSpc>
                  <a:spcPts val="3360"/>
                </a:lnSpc>
                <a:spcBef>
                  <a:spcPct val="0"/>
                </a:spcBef>
              </a:pPr>
              <a:r>
                <a:rPr lang="en-US" sz="2400">
                  <a:solidFill>
                    <a:srgbClr val="000000"/>
                  </a:solidFill>
                  <a:latin typeface="Times New Roman" panose="02020603050405020304" charset="0"/>
                  <a:cs typeface="Times New Roman" panose="02020603050405020304" charset="0"/>
                </a:rPr>
                <a:t>Nhóm 3</a:t>
              </a:r>
              <a:endParaRPr lang="en-US" sz="2400">
                <a:solidFill>
                  <a:srgbClr val="000000"/>
                </a:solidFill>
                <a:latin typeface="Times New Roman" panose="02020603050405020304" charset="0"/>
                <a:cs typeface="Times New Roman" panose="02020603050405020304" charset="0"/>
              </a:endParaRPr>
            </a:p>
          </p:txBody>
        </p:sp>
        <p:sp>
          <p:nvSpPr>
            <p:cNvPr id="14" name="Freeform 14"/>
            <p:cNvSpPr/>
            <p:nvPr/>
          </p:nvSpPr>
          <p:spPr>
            <a:xfrm>
              <a:off x="0" y="0"/>
              <a:ext cx="905010" cy="781600"/>
            </a:xfrm>
            <a:custGeom>
              <a:avLst/>
              <a:gdLst/>
              <a:ahLst/>
              <a:cxnLst/>
              <a:rect l="l" t="t" r="r" b="b"/>
              <a:pathLst>
                <a:path w="905010" h="781600">
                  <a:moveTo>
                    <a:pt x="0" y="0"/>
                  </a:moveTo>
                  <a:lnTo>
                    <a:pt x="905010" y="0"/>
                  </a:lnTo>
                  <a:lnTo>
                    <a:pt x="905010" y="781600"/>
                  </a:lnTo>
                  <a:lnTo>
                    <a:pt x="0" y="7816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272577" y="5989907"/>
            <a:ext cx="3595520" cy="2593799"/>
            <a:chOff x="0" y="0"/>
            <a:chExt cx="3619627" cy="2611189"/>
          </a:xfrm>
        </p:grpSpPr>
        <p:sp>
          <p:nvSpPr>
            <p:cNvPr id="3" name="Freeform 3"/>
            <p:cNvSpPr/>
            <p:nvPr/>
          </p:nvSpPr>
          <p:spPr>
            <a:xfrm>
              <a:off x="0" y="0"/>
              <a:ext cx="3619627" cy="2611189"/>
            </a:xfrm>
            <a:custGeom>
              <a:avLst/>
              <a:gdLst/>
              <a:ahLst/>
              <a:cxnLst/>
              <a:rect l="l" t="t" r="r" b="b"/>
              <a:pathLst>
                <a:path w="3619627" h="2611189">
                  <a:moveTo>
                    <a:pt x="3619627" y="1305595"/>
                  </a:moveTo>
                  <a:lnTo>
                    <a:pt x="2714752" y="2611189"/>
                  </a:lnTo>
                  <a:lnTo>
                    <a:pt x="904875" y="2611189"/>
                  </a:lnTo>
                  <a:lnTo>
                    <a:pt x="0" y="1305595"/>
                  </a:lnTo>
                  <a:lnTo>
                    <a:pt x="904875" y="0"/>
                  </a:lnTo>
                  <a:lnTo>
                    <a:pt x="2714625" y="0"/>
                  </a:lnTo>
                  <a:lnTo>
                    <a:pt x="3619627" y="1305595"/>
                  </a:lnTo>
                  <a:close/>
                </a:path>
              </a:pathLst>
            </a:custGeom>
            <a:solidFill>
              <a:srgbClr val="004651"/>
            </a:solidFill>
          </p:spPr>
        </p:sp>
      </p:grpSp>
      <p:grpSp>
        <p:nvGrpSpPr>
          <p:cNvPr id="4" name="Group 4"/>
          <p:cNvGrpSpPr/>
          <p:nvPr/>
        </p:nvGrpSpPr>
        <p:grpSpPr>
          <a:xfrm rot="-10800000">
            <a:off x="1540534" y="8065595"/>
            <a:ext cx="2791158" cy="2417156"/>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6" name="Group 6"/>
          <p:cNvGrpSpPr/>
          <p:nvPr/>
        </p:nvGrpSpPr>
        <p:grpSpPr>
          <a:xfrm rot="-10800000">
            <a:off x="1029067" y="6508017"/>
            <a:ext cx="1798578" cy="1557577"/>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rot="-10800000">
            <a:off x="300983" y="8574237"/>
            <a:ext cx="2479102" cy="2146914"/>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525183" y="486832"/>
            <a:ext cx="7241307" cy="1066800"/>
          </a:xfrm>
          <a:prstGeom prst="rect">
            <a:avLst/>
          </a:prstGeom>
        </p:spPr>
        <p:txBody>
          <a:bodyPr lIns="0" tIns="0" rIns="0" bIns="0" rtlCol="0" anchor="t">
            <a:spAutoFit/>
          </a:bodyPr>
          <a:lstStyle/>
          <a:p>
            <a:pPr>
              <a:lnSpc>
                <a:spcPts val="8320"/>
              </a:lnSpc>
              <a:spcBef>
                <a:spcPct val="0"/>
              </a:spcBef>
            </a:pPr>
            <a:r>
              <a:rPr lang="en-US" sz="6400" spc="-63">
                <a:solidFill>
                  <a:srgbClr val="000000"/>
                </a:solidFill>
                <a:latin typeface="Times New Roman" panose="02020603050405020304" charset="0"/>
                <a:cs typeface="Times New Roman" panose="02020603050405020304" charset="0"/>
              </a:rPr>
              <a:t>4. Thiết kế</a:t>
            </a:r>
            <a:endParaRPr lang="en-US" sz="6400" spc="-63">
              <a:solidFill>
                <a:srgbClr val="000000"/>
              </a:solidFill>
              <a:latin typeface="Times New Roman" panose="02020603050405020304" charset="0"/>
              <a:cs typeface="Times New Roman" panose="02020603050405020304" charset="0"/>
            </a:endParaRPr>
          </a:p>
        </p:txBody>
      </p:sp>
      <p:sp>
        <p:nvSpPr>
          <p:cNvPr id="12" name="TextBox 12"/>
          <p:cNvSpPr txBox="1"/>
          <p:nvPr/>
        </p:nvSpPr>
        <p:spPr>
          <a:xfrm>
            <a:off x="7010400" y="9639300"/>
            <a:ext cx="9823450" cy="430530"/>
          </a:xfrm>
          <a:prstGeom prst="rect">
            <a:avLst/>
          </a:prstGeom>
        </p:spPr>
        <p:txBody>
          <a:bodyPr wrap="square" lIns="0" tIns="0" rIns="0" bIns="0" rtlCol="0" anchor="t">
            <a:spAutoFit/>
          </a:bodyPr>
          <a:p>
            <a:pPr algn="ctr">
              <a:lnSpc>
                <a:spcPts val="3360"/>
              </a:lnSpc>
              <a:spcBef>
                <a:spcPct val="0"/>
              </a:spcBef>
            </a:pPr>
            <a:r>
              <a:rPr lang="en-US" sz="4800">
                <a:solidFill>
                  <a:srgbClr val="000000"/>
                </a:solidFill>
                <a:latin typeface="Times New Roman" panose="02020603050405020304" charset="0"/>
                <a:cs typeface="Times New Roman" panose="02020603050405020304" charset="0"/>
              </a:rPr>
              <a:t>Đặc tả usecase tính tiền</a:t>
            </a:r>
            <a:endParaRPr lang="en-US" sz="4800">
              <a:solidFill>
                <a:srgbClr val="000000"/>
              </a:solidFill>
              <a:latin typeface="Times New Roman" panose="02020603050405020304" charset="0"/>
              <a:cs typeface="Times New Roman" panose="02020603050405020304" charset="0"/>
            </a:endParaRPr>
          </a:p>
        </p:txBody>
      </p:sp>
      <p:graphicFrame>
        <p:nvGraphicFramePr>
          <p:cNvPr id="13" name="Table 12"/>
          <p:cNvGraphicFramePr/>
          <p:nvPr/>
        </p:nvGraphicFramePr>
        <p:xfrm>
          <a:off x="6666865" y="137795"/>
          <a:ext cx="11302365" cy="9088120"/>
        </p:xfrm>
        <a:graphic>
          <a:graphicData uri="http://schemas.openxmlformats.org/drawingml/2006/table">
            <a:tbl>
              <a:tblPr/>
              <a:tblGrid>
                <a:gridCol w="2856865"/>
                <a:gridCol w="2794635"/>
                <a:gridCol w="5650865"/>
              </a:tblGrid>
              <a:tr h="201930">
                <a:tc gridSpan="3">
                  <a:txBody>
                    <a:bodyPr/>
                    <a:p>
                      <a:pPr indent="0">
                        <a:buNone/>
                      </a:pPr>
                      <a:r>
                        <a:rPr lang="en-US" sz="1000" b="1">
                          <a:solidFill>
                            <a:srgbClr val="000000"/>
                          </a:solidFill>
                          <a:latin typeface="Times New Roman" panose="02020603050405020304" charset="0"/>
                          <a:cs typeface="Times New Roman" panose="02020603050405020304" charset="0"/>
                        </a:rPr>
                        <a:t>Use case: </a:t>
                      </a:r>
                      <a:r>
                        <a:rPr lang="en-US" sz="1000" b="0">
                          <a:solidFill>
                            <a:srgbClr val="000000"/>
                          </a:solidFill>
                          <a:latin typeface="Times New Roman" panose="02020603050405020304" charset="0"/>
                          <a:cs typeface="Times New Roman" panose="02020603050405020304" charset="0"/>
                        </a:rPr>
                        <a:t>UC004_TinhTien </a:t>
                      </a:r>
                      <a:endParaRPr lang="en-US" sz="10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01930">
                <a:tc>
                  <a:txBody>
                    <a:bodyPr/>
                    <a:p>
                      <a:pPr indent="0">
                        <a:buNone/>
                      </a:pPr>
                      <a:r>
                        <a:rPr lang="en-US" sz="1000" b="0">
                          <a:solidFill>
                            <a:srgbClr val="000000"/>
                          </a:solidFill>
                          <a:latin typeface="Times New Roman" panose="02020603050405020304" charset="0"/>
                          <a:cs typeface="Times New Roman" panose="02020603050405020304" charset="0"/>
                        </a:rPr>
                        <a:t>Mục đích:</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000" b="0">
                          <a:solidFill>
                            <a:srgbClr val="000000"/>
                          </a:solidFill>
                          <a:latin typeface="Times New Roman" panose="02020603050405020304" charset="0"/>
                          <a:cs typeface="Times New Roman" panose="02020603050405020304" charset="0"/>
                        </a:rPr>
                        <a:t>Giúp khách hàng thanh toán hóa đơn</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03860">
                <a:tc>
                  <a:txBody>
                    <a:bodyPr/>
                    <a:p>
                      <a:pPr indent="0">
                        <a:buNone/>
                      </a:pPr>
                      <a:r>
                        <a:rPr lang="en-US" sz="1000" b="0">
                          <a:solidFill>
                            <a:srgbClr val="000000"/>
                          </a:solidFill>
                          <a:latin typeface="Times New Roman" panose="02020603050405020304" charset="0"/>
                          <a:cs typeface="Times New Roman" panose="02020603050405020304" charset="0"/>
                        </a:rPr>
                        <a:t>Mô tả:</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000" b="0">
                          <a:latin typeface="Times New Roman" panose="02020603050405020304" charset="0"/>
                          <a:cs typeface="Times New Roman" panose="02020603050405020304" charset="0"/>
                        </a:rPr>
                        <a:t>Chức năng này cho phép nhân viên tiếp tân tính tiền giờ sử dụng phòng hát và các dịch vụ khác khi khách hàng cần thanh toán.</a:t>
                      </a:r>
                      <a:endParaRPr lang="en-US" sz="1000" b="0">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01930">
                <a:tc>
                  <a:txBody>
                    <a:bodyPr/>
                    <a:p>
                      <a:pPr indent="0">
                        <a:buNone/>
                      </a:pPr>
                      <a:r>
                        <a:rPr lang="en-US" sz="1000" b="0">
                          <a:solidFill>
                            <a:srgbClr val="000000"/>
                          </a:solidFill>
                          <a:latin typeface="Times New Roman" panose="02020603050405020304" charset="0"/>
                          <a:cs typeface="Times New Roman" panose="02020603050405020304" charset="0"/>
                        </a:rPr>
                        <a:t>Tác nhân:</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000" b="0">
                          <a:solidFill>
                            <a:srgbClr val="000000"/>
                          </a:solidFill>
                          <a:latin typeface="Times New Roman" panose="02020603050405020304" charset="0"/>
                          <a:cs typeface="Times New Roman" panose="02020603050405020304" charset="0"/>
                        </a:rPr>
                        <a:t>Nhân viên tiếp tân</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03860">
                <a:tc>
                  <a:txBody>
                    <a:bodyPr/>
                    <a:p>
                      <a:pPr indent="0">
                        <a:buNone/>
                      </a:pPr>
                      <a:r>
                        <a:rPr lang="en-US" sz="1000" b="0">
                          <a:solidFill>
                            <a:srgbClr val="000000"/>
                          </a:solidFill>
                          <a:latin typeface="Times New Roman" panose="02020603050405020304" charset="0"/>
                          <a:cs typeface="Times New Roman" panose="02020603050405020304" charset="0"/>
                        </a:rPr>
                        <a:t>Điều kiện trước:</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000" b="0">
                          <a:latin typeface="Times New Roman" panose="02020603050405020304" charset="0"/>
                          <a:cs typeface="Times New Roman" panose="02020603050405020304" charset="0"/>
                        </a:rPr>
                        <a:t>Nhân viên tiếp tân đã đăng nhập thành công vào hệ thống và xác định được phòng hát karaoke cần thanh toán.</a:t>
                      </a:r>
                      <a:endParaRPr lang="en-US" sz="1000" b="0">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01930">
                <a:tc>
                  <a:txBody>
                    <a:bodyPr/>
                    <a:p>
                      <a:pPr indent="0">
                        <a:buNone/>
                      </a:pPr>
                      <a:r>
                        <a:rPr lang="en-US" sz="1000" b="0">
                          <a:solidFill>
                            <a:srgbClr val="000000"/>
                          </a:solidFill>
                          <a:latin typeface="Times New Roman" panose="02020603050405020304" charset="0"/>
                          <a:cs typeface="Times New Roman" panose="02020603050405020304" charset="0"/>
                        </a:rPr>
                        <a:t>Điều kiện sau:</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000" b="0">
                          <a:latin typeface="Times New Roman" panose="02020603050405020304" charset="0"/>
                          <a:cs typeface="Times New Roman" panose="02020603050405020304" charset="0"/>
                        </a:rPr>
                        <a:t>Hóa đơn đã được thanh toán và lưu trữ trong hệ thống</a:t>
                      </a:r>
                      <a:endParaRPr lang="en-US" sz="1000" b="0">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01930">
                <a:tc gridSpan="3">
                  <a:txBody>
                    <a:bodyPr/>
                    <a:p>
                      <a:pPr indent="0" algn="ctr">
                        <a:buNone/>
                      </a:pPr>
                      <a:r>
                        <a:rPr lang="en-US" sz="1000" b="1">
                          <a:solidFill>
                            <a:srgbClr val="000000"/>
                          </a:solidFill>
                          <a:latin typeface="Times New Roman" panose="02020603050405020304" charset="0"/>
                          <a:cs typeface="Times New Roman" panose="02020603050405020304" charset="0"/>
                        </a:rPr>
                        <a:t>Luồng sự kiện chính (Basic flows):</a:t>
                      </a:r>
                      <a:endParaRPr lang="en-US" sz="10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01930">
                <a:tc gridSpan="2">
                  <a:txBody>
                    <a:bodyPr/>
                    <a:p>
                      <a:pPr indent="0" algn="ctr">
                        <a:buNone/>
                      </a:pPr>
                      <a:r>
                        <a:rPr lang="en-US" sz="1000" b="1">
                          <a:solidFill>
                            <a:srgbClr val="000000"/>
                          </a:solidFill>
                          <a:latin typeface="Times New Roman" panose="02020603050405020304" charset="0"/>
                          <a:cs typeface="Times New Roman" panose="02020603050405020304" charset="0"/>
                        </a:rPr>
                        <a:t>Actor</a:t>
                      </a:r>
                      <a:endParaRPr lang="en-US" sz="10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lgn="ctr">
                        <a:buNone/>
                      </a:pPr>
                      <a:r>
                        <a:rPr lang="en-US" sz="1000" b="1">
                          <a:solidFill>
                            <a:srgbClr val="000000"/>
                          </a:solidFill>
                          <a:latin typeface="Times New Roman" panose="02020603050405020304" charset="0"/>
                          <a:cs typeface="Times New Roman" panose="02020603050405020304" charset="0"/>
                        </a:rPr>
                        <a:t>System</a:t>
                      </a:r>
                      <a:endParaRPr lang="en-US" sz="10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04495">
                <a:tc gridSpan="2">
                  <a:txBody>
                    <a:bodyPr/>
                    <a:p>
                      <a:pPr indent="0">
                        <a:buNone/>
                      </a:pPr>
                      <a:r>
                        <a:rPr lang="en-US" sz="1000" b="0">
                          <a:latin typeface="Times New Roman" panose="02020603050405020304" charset="0"/>
                          <a:cs typeface="Times New Roman" panose="02020603050405020304" charset="0"/>
                        </a:rPr>
                        <a:t>1.Nhân viên tiếp tân chọn phòng cần tính tiền và chọn chức năng tính tiền </a:t>
                      </a:r>
                      <a:endParaRPr lang="en-US" sz="1000" b="0">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0386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2.Lấy dữ liệu phòng bao gồm giờ vào, giờ ra, nhóm phòng, loại phòng</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3.Tính số giờ dùng phòng</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4.Tính tiền giờ sử dụng phòng</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5.Lấy họ tên nhân viên</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6.Lấy họ tên, số điện thoại, loại khách hàng</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0386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7.Lấy danh sách dịch vụ đã được thêm vào phòng</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8.Tính tổng tiền dịch vụ</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9.Tính tổng tiền cần phải thanh toán</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10.Hiển thị giao diện tính tiền phòng</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11.Chọn chức năng tạo phiếu tạm tính</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0386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12.Tạo phiếu tạm tính bằng các thông tin trên giao diện tính tiền</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13.Xuất phiếu tạm tính dưới dạng file PDF</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14.Xác nhận lại số lượng dịch vụ</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15.Nhập số tiền khách đưa</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16.Tính và hiển thị số tiền thừa cần trả khách</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17.Chọn chức năng tạo hóa đơn</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06425">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18.Tổng hợp dữ liệu khách đưa, tiền thừa và dữ liệu phiếu tạm tính tạo thành hóa đơn thanh toán</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0386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19. Lưu hóa đơn thanh toán vào cơ sở dữ liệu hóa đơn.</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20.Thông báo tạo hóa đơn thành công</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21.Xác nhận và kết thúc usecase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3">
                  <a:txBody>
                    <a:bodyPr/>
                    <a:p>
                      <a:pPr indent="0" algn="ctr">
                        <a:buNone/>
                      </a:pPr>
                      <a:r>
                        <a:rPr lang="en-US" sz="1000" b="1">
                          <a:solidFill>
                            <a:srgbClr val="000000"/>
                          </a:solidFill>
                          <a:latin typeface="Times New Roman" panose="02020603050405020304" charset="0"/>
                          <a:cs typeface="Times New Roman" panose="02020603050405020304" charset="0"/>
                        </a:rPr>
                        <a:t>Luồng sự kiện phụ (Alternative Flows):</a:t>
                      </a:r>
                      <a:endParaRPr lang="en-US" sz="10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03860">
                <a:tc gridSpan="2">
                  <a:txBody>
                    <a:bodyPr/>
                    <a:p>
                      <a:pPr indent="0">
                        <a:buNone/>
                      </a:pPr>
                      <a:r>
                        <a:rPr lang="en-US" sz="1000" b="0">
                          <a:solidFill>
                            <a:srgbClr val="000000"/>
                          </a:solidFill>
                          <a:latin typeface="Times New Roman" panose="02020603050405020304" charset="0"/>
                          <a:cs typeface="Times New Roman" panose="02020603050405020304" charset="0"/>
                        </a:rPr>
                        <a:t>14.1 Số lượng dịch vụ sai, chọn chức năng cập nhật dịch vụ.</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14.2 Chuyển qua giao diện đặt dịch vụ.</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14.4 Thực hiện qui trình đặt dịch vụ</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01930">
                <a:tc gridSpan="2">
                  <a:txBody>
                    <a:bodyPr/>
                    <a:p>
                      <a:pPr indent="0">
                        <a:buNone/>
                      </a:pPr>
                      <a:r>
                        <a:rPr lang="en-US" sz="1000" b="0">
                          <a:solidFill>
                            <a:srgbClr val="000000"/>
                          </a:solidFill>
                          <a:latin typeface="Times New Roman" panose="02020603050405020304" charset="0"/>
                          <a:cs typeface="Times New Roman" panose="02020603050405020304" charset="0"/>
                        </a:rPr>
                        <a:t> </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000" b="0">
                          <a:solidFill>
                            <a:srgbClr val="000000"/>
                          </a:solidFill>
                          <a:latin typeface="Times New Roman" panose="02020603050405020304" charset="0"/>
                          <a:cs typeface="Times New Roman" panose="02020603050405020304" charset="0"/>
                        </a:rPr>
                        <a:t>14.5 Quay lại bước 10</a:t>
                      </a:r>
                      <a:endParaRPr lang="en-US" sz="10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1223458" y="-4150923"/>
            <a:ext cx="9141263" cy="5794524"/>
            <a:chOff x="0" y="0"/>
            <a:chExt cx="8474859" cy="5372100"/>
          </a:xfrm>
        </p:grpSpPr>
        <p:sp>
          <p:nvSpPr>
            <p:cNvPr id="3" name="Freeform 3"/>
            <p:cNvSpPr/>
            <p:nvPr/>
          </p:nvSpPr>
          <p:spPr>
            <a:xfrm>
              <a:off x="0" y="0"/>
              <a:ext cx="8474859" cy="5372100"/>
            </a:xfrm>
            <a:custGeom>
              <a:avLst/>
              <a:gdLst/>
              <a:ahLst/>
              <a:cxnLst/>
              <a:rect l="l" t="t" r="r" b="b"/>
              <a:pathLst>
                <a:path w="8474859" h="5372100">
                  <a:moveTo>
                    <a:pt x="6924189" y="0"/>
                  </a:moveTo>
                  <a:lnTo>
                    <a:pt x="1550670" y="0"/>
                  </a:lnTo>
                  <a:lnTo>
                    <a:pt x="0" y="2686050"/>
                  </a:lnTo>
                  <a:lnTo>
                    <a:pt x="1550670" y="5372100"/>
                  </a:lnTo>
                  <a:lnTo>
                    <a:pt x="6924189" y="5372100"/>
                  </a:lnTo>
                  <a:lnTo>
                    <a:pt x="8474859" y="2686050"/>
                  </a:lnTo>
                  <a:lnTo>
                    <a:pt x="6924189" y="0"/>
                  </a:lnTo>
                  <a:close/>
                </a:path>
              </a:pathLst>
            </a:custGeom>
            <a:solidFill>
              <a:srgbClr val="004651"/>
            </a:solidFill>
          </p:spPr>
        </p:sp>
      </p:grpSp>
      <p:grpSp>
        <p:nvGrpSpPr>
          <p:cNvPr id="4" name="Group 4"/>
          <p:cNvGrpSpPr/>
          <p:nvPr/>
        </p:nvGrpSpPr>
        <p:grpSpPr>
          <a:xfrm rot="0">
            <a:off x="11377339" y="-846428"/>
            <a:ext cx="1954589" cy="1692857"/>
            <a:chOff x="0" y="0"/>
            <a:chExt cx="6202680" cy="5372100"/>
          </a:xfrm>
        </p:grpSpPr>
        <p:sp>
          <p:nvSpPr>
            <p:cNvPr id="5" name="Freeform 5"/>
            <p:cNvSpPr/>
            <p:nvPr/>
          </p:nvSpPr>
          <p:spPr>
            <a:xfrm>
              <a:off x="0" y="0"/>
              <a:ext cx="6202680" cy="5372100"/>
            </a:xfrm>
            <a:custGeom>
              <a:avLst/>
              <a:gdLst/>
              <a:ahLst/>
              <a:cxnLst/>
              <a:rect l="l" t="t" r="r" b="b"/>
              <a:pathLst>
                <a:path w="6202680" h="5372100">
                  <a:moveTo>
                    <a:pt x="4652010" y="0"/>
                  </a:moveTo>
                  <a:lnTo>
                    <a:pt x="1550670" y="0"/>
                  </a:lnTo>
                  <a:lnTo>
                    <a:pt x="0" y="2686050"/>
                  </a:lnTo>
                  <a:lnTo>
                    <a:pt x="1550670" y="5372100"/>
                  </a:lnTo>
                  <a:lnTo>
                    <a:pt x="4652010" y="5372100"/>
                  </a:lnTo>
                  <a:lnTo>
                    <a:pt x="6202680" y="2686050"/>
                  </a:lnTo>
                  <a:lnTo>
                    <a:pt x="4652010" y="0"/>
                  </a:lnTo>
                  <a:close/>
                </a:path>
              </a:pathLst>
            </a:custGeom>
            <a:solidFill>
              <a:srgbClr val="00A181"/>
            </a:solidFill>
          </p:spPr>
        </p:sp>
      </p:grpSp>
      <p:sp>
        <p:nvSpPr>
          <p:cNvPr id="6" name="Freeform 6"/>
          <p:cNvSpPr/>
          <p:nvPr/>
        </p:nvSpPr>
        <p:spPr>
          <a:xfrm>
            <a:off x="174625" y="1181100"/>
            <a:ext cx="18113375" cy="7964170"/>
          </a:xfrm>
          <a:custGeom>
            <a:avLst/>
            <a:gdLst/>
            <a:ahLst/>
            <a:cxnLst/>
            <a:rect l="l" t="t" r="r" b="b"/>
            <a:pathLst>
              <a:path w="10496264" h="7443015">
                <a:moveTo>
                  <a:pt x="0" y="0"/>
                </a:moveTo>
                <a:lnTo>
                  <a:pt x="10496265" y="0"/>
                </a:lnTo>
                <a:lnTo>
                  <a:pt x="10496265" y="7443014"/>
                </a:lnTo>
                <a:lnTo>
                  <a:pt x="0" y="7443014"/>
                </a:lnTo>
                <a:lnTo>
                  <a:pt x="0" y="0"/>
                </a:lnTo>
                <a:close/>
              </a:path>
            </a:pathLst>
          </a:custGeom>
          <a:blipFill>
            <a:blip r:embed="rId1"/>
            <a:stretch>
              <a:fillRect b="-2729"/>
            </a:stretch>
          </a:blipFill>
        </p:spPr>
      </p:sp>
      <p:sp>
        <p:nvSpPr>
          <p:cNvPr id="7" name="TextBox 7"/>
          <p:cNvSpPr txBox="1"/>
          <p:nvPr/>
        </p:nvSpPr>
        <p:spPr>
          <a:xfrm>
            <a:off x="833902" y="277234"/>
            <a:ext cx="7241307" cy="1066800"/>
          </a:xfrm>
          <a:prstGeom prst="rect">
            <a:avLst/>
          </a:prstGeom>
        </p:spPr>
        <p:txBody>
          <a:bodyPr lIns="0" tIns="0" rIns="0" bIns="0" rtlCol="0" anchor="t">
            <a:spAutoFit/>
          </a:bodyPr>
          <a:lstStyle/>
          <a:p>
            <a:pPr>
              <a:lnSpc>
                <a:spcPts val="8320"/>
              </a:lnSpc>
              <a:spcBef>
                <a:spcPct val="0"/>
              </a:spcBef>
            </a:pPr>
            <a:r>
              <a:rPr lang="en-US" sz="6400" spc="-63">
                <a:solidFill>
                  <a:srgbClr val="000000"/>
                </a:solidFill>
                <a:latin typeface="Times New Roman" panose="02020603050405020304" charset="0"/>
                <a:cs typeface="Times New Roman" panose="02020603050405020304" charset="0"/>
              </a:rPr>
              <a:t>4. Thiết kế</a:t>
            </a:r>
            <a:endParaRPr lang="en-US" sz="6400" spc="-63">
              <a:solidFill>
                <a:srgbClr val="000000"/>
              </a:solidFill>
              <a:latin typeface="Times New Roman" panose="02020603050405020304" charset="0"/>
              <a:cs typeface="Times New Roman" panose="02020603050405020304" charset="0"/>
            </a:endParaRPr>
          </a:p>
        </p:txBody>
      </p:sp>
      <p:sp>
        <p:nvSpPr>
          <p:cNvPr id="9" name="TextBox 9"/>
          <p:cNvSpPr txBox="1"/>
          <p:nvPr/>
        </p:nvSpPr>
        <p:spPr>
          <a:xfrm>
            <a:off x="7391582" y="9334557"/>
            <a:ext cx="4197846" cy="738505"/>
          </a:xfrm>
          <a:prstGeom prst="rect">
            <a:avLst/>
          </a:prstGeom>
        </p:spPr>
        <p:txBody>
          <a:bodyPr lIns="0" tIns="0" rIns="0" bIns="0" rtlCol="0" anchor="t">
            <a:spAutoFit/>
          </a:bodyPr>
          <a:lstStyle/>
          <a:p>
            <a:pPr algn="ctr">
              <a:lnSpc>
                <a:spcPts val="5760"/>
              </a:lnSpc>
              <a:spcBef>
                <a:spcPct val="0"/>
              </a:spcBef>
            </a:pPr>
            <a:r>
              <a:rPr lang="en-US" sz="4800" spc="-48">
                <a:solidFill>
                  <a:srgbClr val="000000"/>
                </a:solidFill>
                <a:latin typeface="Times New Roman" panose="02020603050405020304" charset="0"/>
                <a:cs typeface="Times New Roman" panose="02020603050405020304" charset="0"/>
              </a:rPr>
              <a:t>Mô hình lớp</a:t>
            </a:r>
            <a:endParaRPr lang="en-US" sz="4800" spc="-48">
              <a:solidFill>
                <a:srgbClr val="000000"/>
              </a:solidFill>
              <a:latin typeface="Times New Roman" panose="02020603050405020304" charset="0"/>
              <a:cs typeface="Times New Roman" panose="02020603050405020304" charset="0"/>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6" name="TextBox 6"/>
          <p:cNvSpPr txBox="1"/>
          <p:nvPr/>
        </p:nvSpPr>
        <p:spPr>
          <a:xfrm>
            <a:off x="833902" y="277234"/>
            <a:ext cx="7241307" cy="1066800"/>
          </a:xfrm>
          <a:prstGeom prst="rect">
            <a:avLst/>
          </a:prstGeom>
        </p:spPr>
        <p:txBody>
          <a:bodyPr lIns="0" tIns="0" rIns="0" bIns="0" rtlCol="0" anchor="t">
            <a:spAutoFit/>
          </a:bodyPr>
          <a:lstStyle/>
          <a:p>
            <a:pPr>
              <a:lnSpc>
                <a:spcPts val="8320"/>
              </a:lnSpc>
              <a:spcBef>
                <a:spcPct val="0"/>
              </a:spcBef>
            </a:pPr>
            <a:r>
              <a:rPr lang="en-US" sz="6400" spc="-63">
                <a:solidFill>
                  <a:srgbClr val="000000"/>
                </a:solidFill>
                <a:latin typeface="Times New Roman" panose="02020603050405020304" charset="0"/>
                <a:cs typeface="Times New Roman" panose="02020603050405020304" charset="0"/>
              </a:rPr>
              <a:t>4. Thiết </a:t>
            </a:r>
            <a:r>
              <a:rPr lang="en-US" sz="6400" spc="-63">
                <a:solidFill>
                  <a:srgbClr val="000000"/>
                </a:solidFill>
                <a:latin typeface="Times New Roman" panose="02020603050405020304" charset="0"/>
                <a:cs typeface="Times New Roman" panose="02020603050405020304" charset="0"/>
              </a:rPr>
              <a:t>kế</a:t>
            </a:r>
            <a:endParaRPr lang="en-US" sz="6400" spc="-63">
              <a:solidFill>
                <a:srgbClr val="000000"/>
              </a:solidFill>
              <a:latin typeface="Times New Roman" panose="02020603050405020304" charset="0"/>
              <a:cs typeface="Times New Roman" panose="02020603050405020304" charset="0"/>
            </a:endParaRPr>
          </a:p>
        </p:txBody>
      </p:sp>
      <p:sp>
        <p:nvSpPr>
          <p:cNvPr id="9" name="TextBox 9"/>
          <p:cNvSpPr txBox="1"/>
          <p:nvPr/>
        </p:nvSpPr>
        <p:spPr>
          <a:xfrm>
            <a:off x="1143000" y="4686300"/>
            <a:ext cx="7177405" cy="738505"/>
          </a:xfrm>
          <a:prstGeom prst="rect">
            <a:avLst/>
          </a:prstGeom>
        </p:spPr>
        <p:txBody>
          <a:bodyPr wrap="square" lIns="0" tIns="0" rIns="0" bIns="0" rtlCol="0" anchor="t">
            <a:spAutoFit/>
          </a:bodyPr>
          <a:p>
            <a:pPr algn="ctr">
              <a:lnSpc>
                <a:spcPts val="5760"/>
              </a:lnSpc>
              <a:spcBef>
                <a:spcPct val="0"/>
              </a:spcBef>
            </a:pPr>
            <a:r>
              <a:rPr lang="en-US" sz="4800" spc="-48">
                <a:solidFill>
                  <a:srgbClr val="000000"/>
                </a:solidFill>
                <a:latin typeface="Times New Roman" panose="02020603050405020304" charset="0"/>
                <a:cs typeface="Times New Roman" panose="02020603050405020304" charset="0"/>
              </a:rPr>
              <a:t>Mô hình cơ sở dữ liệu  ==&gt;</a:t>
            </a:r>
            <a:endParaRPr lang="en-US" sz="4800" spc="-48">
              <a:solidFill>
                <a:srgbClr val="000000"/>
              </a:solidFill>
              <a:latin typeface="Times New Roman" panose="02020603050405020304" charset="0"/>
              <a:cs typeface="Times New Roman" panose="02020603050405020304" charset="0"/>
            </a:endParaRPr>
          </a:p>
        </p:txBody>
      </p:sp>
      <p:pic>
        <p:nvPicPr>
          <p:cNvPr id="416848620" name="Picture 2"/>
          <p:cNvPicPr>
            <a:picLocks noChangeAspect="1" noChangeArrowheads="1"/>
          </p:cNvPicPr>
          <p:nvPr/>
        </p:nvPicPr>
        <p:blipFill>
          <a:blip r:embed="rId1">
            <a:extLst>
              <a:ext uri="{28A0092B-C50C-407E-A947-70E740481C1C}">
                <a14:useLocalDpi xmlns:a14="http://schemas.microsoft.com/office/drawing/2010/main" val="0"/>
              </a:ext>
            </a:extLst>
          </a:blip>
          <a:srcRect/>
          <a:stretch>
            <a:fillRect/>
          </a:stretch>
        </p:blipFill>
        <p:spPr>
          <a:xfrm>
            <a:off x="8686800" y="114300"/>
            <a:ext cx="7448550" cy="998664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6" name="TextBox 6"/>
          <p:cNvSpPr txBox="1"/>
          <p:nvPr/>
        </p:nvSpPr>
        <p:spPr>
          <a:xfrm>
            <a:off x="833902" y="277234"/>
            <a:ext cx="7241307" cy="1066800"/>
          </a:xfrm>
          <a:prstGeom prst="rect">
            <a:avLst/>
          </a:prstGeom>
        </p:spPr>
        <p:txBody>
          <a:bodyPr lIns="0" tIns="0" rIns="0" bIns="0" rtlCol="0" anchor="t">
            <a:spAutoFit/>
          </a:bodyPr>
          <a:lstStyle/>
          <a:p>
            <a:pPr>
              <a:lnSpc>
                <a:spcPts val="8320"/>
              </a:lnSpc>
              <a:spcBef>
                <a:spcPct val="0"/>
              </a:spcBef>
            </a:pPr>
            <a:r>
              <a:rPr lang="en-US" sz="6400" spc="-63">
                <a:solidFill>
                  <a:srgbClr val="000000"/>
                </a:solidFill>
                <a:latin typeface="Times New Roman" panose="02020603050405020304" charset="0"/>
                <a:cs typeface="Times New Roman" panose="02020603050405020304" charset="0"/>
              </a:rPr>
              <a:t>4. Thiết </a:t>
            </a:r>
            <a:r>
              <a:rPr lang="en-US" sz="6400" spc="-63">
                <a:solidFill>
                  <a:srgbClr val="000000"/>
                </a:solidFill>
                <a:latin typeface="Times New Roman" panose="02020603050405020304" charset="0"/>
                <a:cs typeface="Times New Roman" panose="02020603050405020304" charset="0"/>
              </a:rPr>
              <a:t>kế</a:t>
            </a:r>
            <a:endParaRPr lang="en-US" sz="6400" spc="-63">
              <a:solidFill>
                <a:srgbClr val="000000"/>
              </a:solidFill>
              <a:latin typeface="Times New Roman" panose="02020603050405020304" charset="0"/>
              <a:cs typeface="Times New Roman" panose="02020603050405020304" charset="0"/>
            </a:endParaRPr>
          </a:p>
        </p:txBody>
      </p:sp>
      <p:sp>
        <p:nvSpPr>
          <p:cNvPr id="9" name="TextBox 9"/>
          <p:cNvSpPr txBox="1"/>
          <p:nvPr/>
        </p:nvSpPr>
        <p:spPr>
          <a:xfrm>
            <a:off x="60325" y="4686300"/>
            <a:ext cx="8260080" cy="738505"/>
          </a:xfrm>
          <a:prstGeom prst="rect">
            <a:avLst/>
          </a:prstGeom>
        </p:spPr>
        <p:txBody>
          <a:bodyPr wrap="square" lIns="0" tIns="0" rIns="0" bIns="0" rtlCol="0" anchor="t">
            <a:spAutoFit/>
          </a:bodyPr>
          <a:p>
            <a:pPr algn="ctr">
              <a:lnSpc>
                <a:spcPts val="5760"/>
              </a:lnSpc>
              <a:spcBef>
                <a:spcPct val="0"/>
              </a:spcBef>
            </a:pPr>
            <a:r>
              <a:rPr lang="en-US" sz="4800" spc="-48">
                <a:solidFill>
                  <a:srgbClr val="000000"/>
                </a:solidFill>
                <a:latin typeface="Times New Roman" panose="02020603050405020304" charset="0"/>
                <a:cs typeface="Times New Roman" panose="02020603050405020304" charset="0"/>
              </a:rPr>
              <a:t>Phân luồng màn hình  ==&gt;</a:t>
            </a:r>
            <a:endParaRPr lang="en-US" sz="4800" spc="-48">
              <a:solidFill>
                <a:srgbClr val="000000"/>
              </a:solidFill>
              <a:latin typeface="Times New Roman" panose="02020603050405020304" charset="0"/>
              <a:cs typeface="Times New Roman" panose="02020603050405020304" charset="0"/>
            </a:endParaRPr>
          </a:p>
        </p:txBody>
      </p:sp>
      <p:pic>
        <p:nvPicPr>
          <p:cNvPr id="1303986023" name="Picture 1" descr="A diagram of a work flow&#10;&#10;Description automatically generated"/>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8610600" y="190500"/>
            <a:ext cx="8279130" cy="981646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6F4EA"/>
        </a:solidFill>
        <a:effectLst/>
      </p:bgPr>
    </p:bg>
    <p:spTree>
      <p:nvGrpSpPr>
        <p:cNvPr id="1" name=""/>
        <p:cNvGrpSpPr/>
        <p:nvPr/>
      </p:nvGrpSpPr>
      <p:grpSpPr>
        <a:xfrm>
          <a:off x="0" y="0"/>
          <a:ext cx="0" cy="0"/>
          <a:chOff x="0" y="0"/>
          <a:chExt cx="0" cy="0"/>
        </a:xfrm>
      </p:grpSpPr>
      <p:sp>
        <p:nvSpPr>
          <p:cNvPr id="8" name="TextBox 8"/>
          <p:cNvSpPr txBox="1"/>
          <p:nvPr/>
        </p:nvSpPr>
        <p:spPr>
          <a:xfrm>
            <a:off x="425450" y="600075"/>
            <a:ext cx="11115040" cy="1128395"/>
          </a:xfrm>
          <a:prstGeom prst="rect">
            <a:avLst/>
          </a:prstGeom>
        </p:spPr>
        <p:txBody>
          <a:bodyPr wrap="square" lIns="0" tIns="0" rIns="0" bIns="0" rtlCol="0" anchor="t">
            <a:spAutoFit/>
          </a:bodyPr>
          <a:lstStyle/>
          <a:p>
            <a:pPr marL="0" lvl="0" indent="0">
              <a:lnSpc>
                <a:spcPts val="8800"/>
              </a:lnSpc>
            </a:pPr>
            <a:r>
              <a:rPr lang="en-US" sz="6400">
                <a:solidFill>
                  <a:srgbClr val="000000"/>
                </a:solidFill>
                <a:latin typeface="Times New Roman" panose="02020603050405020304" charset="0"/>
                <a:cs typeface="Times New Roman" panose="02020603050405020304" charset="0"/>
              </a:rPr>
              <a:t>5. Hiện </a:t>
            </a:r>
            <a:r>
              <a:rPr lang="en-US" sz="6400">
                <a:solidFill>
                  <a:srgbClr val="000000"/>
                </a:solidFill>
                <a:latin typeface="Times New Roman" panose="02020603050405020304" charset="0"/>
                <a:cs typeface="Times New Roman" panose="02020603050405020304" charset="0"/>
              </a:rPr>
              <a:t>thực ứng dụng</a:t>
            </a:r>
            <a:endParaRPr lang="en-US" sz="6400">
              <a:solidFill>
                <a:srgbClr val="000000"/>
              </a:solidFill>
              <a:latin typeface="Times New Roman" panose="02020603050405020304" charset="0"/>
              <a:cs typeface="Times New Roman" panose="02020603050405020304" charset="0"/>
            </a:endParaRPr>
          </a:p>
        </p:txBody>
      </p:sp>
      <p:sp>
        <p:nvSpPr>
          <p:cNvPr id="9" name="TextBox 8"/>
          <p:cNvSpPr txBox="1"/>
          <p:nvPr/>
        </p:nvSpPr>
        <p:spPr>
          <a:xfrm>
            <a:off x="533400" y="1728470"/>
            <a:ext cx="11115040" cy="1128395"/>
          </a:xfrm>
          <a:prstGeom prst="rect">
            <a:avLst/>
          </a:prstGeom>
        </p:spPr>
        <p:txBody>
          <a:bodyPr wrap="square" lIns="0" tIns="0" rIns="0" bIns="0" rtlCol="0" anchor="t">
            <a:spAutoFit/>
          </a:bodyPr>
          <a:p>
            <a:pPr marL="0" lvl="0" indent="0">
              <a:lnSpc>
                <a:spcPts val="8800"/>
              </a:lnSpc>
            </a:pPr>
            <a:r>
              <a:rPr lang="en-US" sz="4400">
                <a:solidFill>
                  <a:srgbClr val="000000"/>
                </a:solidFill>
                <a:latin typeface="Times New Roman" panose="02020603050405020304" charset="0"/>
                <a:cs typeface="Times New Roman" panose="02020603050405020304" charset="0"/>
              </a:rPr>
              <a:t>5.1 Phần Cứng</a:t>
            </a:r>
            <a:endParaRPr lang="en-US" sz="4400">
              <a:solidFill>
                <a:srgbClr val="000000"/>
              </a:solidFill>
              <a:latin typeface="Times New Roman" panose="02020603050405020304" charset="0"/>
              <a:cs typeface="Times New Roman" panose="02020603050405020304" charset="0"/>
            </a:endParaRPr>
          </a:p>
        </p:txBody>
      </p:sp>
      <p:sp>
        <p:nvSpPr>
          <p:cNvPr id="10" name="TextBox 8"/>
          <p:cNvSpPr txBox="1"/>
          <p:nvPr/>
        </p:nvSpPr>
        <p:spPr>
          <a:xfrm>
            <a:off x="425450" y="5276850"/>
            <a:ext cx="11115040" cy="1128395"/>
          </a:xfrm>
          <a:prstGeom prst="rect">
            <a:avLst/>
          </a:prstGeom>
        </p:spPr>
        <p:txBody>
          <a:bodyPr wrap="square" lIns="0" tIns="0" rIns="0" bIns="0" rtlCol="0" anchor="t">
            <a:spAutoFit/>
          </a:bodyPr>
          <a:lstStyle/>
          <a:p>
            <a:pPr marL="0" lvl="0" indent="0">
              <a:lnSpc>
                <a:spcPts val="8800"/>
              </a:lnSpc>
            </a:pPr>
            <a:r>
              <a:rPr lang="en-US" sz="4400">
                <a:solidFill>
                  <a:srgbClr val="000000"/>
                </a:solidFill>
                <a:latin typeface="Times New Roman" panose="02020603050405020304" charset="0"/>
                <a:cs typeface="Times New Roman" panose="02020603050405020304" charset="0"/>
              </a:rPr>
              <a:t>5.2 Phần mềm</a:t>
            </a:r>
            <a:endParaRPr lang="en-US" sz="4400">
              <a:solidFill>
                <a:srgbClr val="000000"/>
              </a:solidFill>
              <a:latin typeface="Times New Roman" panose="02020603050405020304" charset="0"/>
              <a:cs typeface="Times New Roman" panose="02020603050405020304" charset="0"/>
            </a:endParaRPr>
          </a:p>
        </p:txBody>
      </p:sp>
      <p:sp>
        <p:nvSpPr>
          <p:cNvPr id="11" name="Freeform 2"/>
          <p:cNvSpPr/>
          <p:nvPr/>
        </p:nvSpPr>
        <p:spPr>
          <a:xfrm>
            <a:off x="1964055" y="3304540"/>
            <a:ext cx="13898245" cy="1972310"/>
          </a:xfrm>
          <a:custGeom>
            <a:avLst/>
            <a:gdLst/>
            <a:ahLst/>
            <a:cxnLst/>
            <a:rect l="l" t="t" r="r" b="b"/>
            <a:pathLst>
              <a:path w="11023902" h="1125517">
                <a:moveTo>
                  <a:pt x="0" y="0"/>
                </a:moveTo>
                <a:lnTo>
                  <a:pt x="11023901" y="0"/>
                </a:lnTo>
                <a:lnTo>
                  <a:pt x="11023901" y="1125517"/>
                </a:lnTo>
                <a:lnTo>
                  <a:pt x="0" y="1125517"/>
                </a:lnTo>
                <a:lnTo>
                  <a:pt x="0" y="0"/>
                </a:lnTo>
                <a:close/>
              </a:path>
            </a:pathLst>
          </a:custGeom>
          <a:blipFill>
            <a:blip r:embed="rId1"/>
            <a:stretch>
              <a:fillRect/>
            </a:stretch>
          </a:blipFill>
        </p:spPr>
      </p:sp>
      <p:sp>
        <p:nvSpPr>
          <p:cNvPr id="12" name="Freeform 3"/>
          <p:cNvSpPr/>
          <p:nvPr/>
        </p:nvSpPr>
        <p:spPr>
          <a:xfrm>
            <a:off x="2016125" y="6486525"/>
            <a:ext cx="13634085" cy="3304540"/>
          </a:xfrm>
          <a:custGeom>
            <a:avLst/>
            <a:gdLst/>
            <a:ahLst/>
            <a:cxnLst/>
            <a:rect l="l" t="t" r="r" b="b"/>
            <a:pathLst>
              <a:path w="11157655" h="3047339">
                <a:moveTo>
                  <a:pt x="0" y="0"/>
                </a:moveTo>
                <a:lnTo>
                  <a:pt x="11157655" y="0"/>
                </a:lnTo>
                <a:lnTo>
                  <a:pt x="11157655" y="3047340"/>
                </a:lnTo>
                <a:lnTo>
                  <a:pt x="0" y="3047340"/>
                </a:lnTo>
                <a:lnTo>
                  <a:pt x="0" y="0"/>
                </a:lnTo>
                <a:close/>
              </a:path>
            </a:pathLst>
          </a:custGeom>
          <a:blipFill>
            <a:blip r:embed="rId2"/>
            <a:stretch>
              <a:fillRect t="-653" b="-653"/>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6F4EA"/>
        </a:solidFill>
        <a:effectLst/>
      </p:bgPr>
    </p:bg>
    <p:spTree>
      <p:nvGrpSpPr>
        <p:cNvPr id="1" name=""/>
        <p:cNvGrpSpPr/>
        <p:nvPr/>
      </p:nvGrpSpPr>
      <p:grpSpPr>
        <a:xfrm>
          <a:off x="0" y="0"/>
          <a:ext cx="0" cy="0"/>
          <a:chOff x="0" y="0"/>
          <a:chExt cx="0" cy="0"/>
        </a:xfrm>
      </p:grpSpPr>
      <p:grpSp>
        <p:nvGrpSpPr>
          <p:cNvPr id="8" name="Group 8"/>
          <p:cNvGrpSpPr/>
          <p:nvPr/>
        </p:nvGrpSpPr>
        <p:grpSpPr>
          <a:xfrm rot="-10800000">
            <a:off x="1348151" y="7822852"/>
            <a:ext cx="1798578" cy="1490560"/>
            <a:chOff x="0" y="0"/>
            <a:chExt cx="3619627" cy="2999741"/>
          </a:xfrm>
        </p:grpSpPr>
        <p:sp>
          <p:nvSpPr>
            <p:cNvPr id="9" name="Freeform 9"/>
            <p:cNvSpPr/>
            <p:nvPr/>
          </p:nvSpPr>
          <p:spPr>
            <a:xfrm>
              <a:off x="0" y="0"/>
              <a:ext cx="3619627" cy="2999741"/>
            </a:xfrm>
            <a:custGeom>
              <a:avLst/>
              <a:gdLst/>
              <a:ahLst/>
              <a:cxnLst/>
              <a:rect l="l" t="t" r="r" b="b"/>
              <a:pathLst>
                <a:path w="3619627" h="2999741">
                  <a:moveTo>
                    <a:pt x="3619627" y="1499871"/>
                  </a:moveTo>
                  <a:lnTo>
                    <a:pt x="2714752" y="2999741"/>
                  </a:lnTo>
                  <a:lnTo>
                    <a:pt x="904875" y="2999741"/>
                  </a:lnTo>
                  <a:lnTo>
                    <a:pt x="0" y="1499871"/>
                  </a:lnTo>
                  <a:lnTo>
                    <a:pt x="904875" y="0"/>
                  </a:lnTo>
                  <a:lnTo>
                    <a:pt x="2714625" y="0"/>
                  </a:lnTo>
                  <a:lnTo>
                    <a:pt x="3619627" y="1499871"/>
                  </a:lnTo>
                  <a:close/>
                </a:path>
              </a:pathLst>
            </a:custGeom>
            <a:solidFill>
              <a:srgbClr val="3AB85C"/>
            </a:solidFill>
          </p:spPr>
        </p:sp>
      </p:grpSp>
      <p:sp>
        <p:nvSpPr>
          <p:cNvPr id="12" name="TextBox 12"/>
          <p:cNvSpPr txBox="1"/>
          <p:nvPr/>
        </p:nvSpPr>
        <p:spPr>
          <a:xfrm>
            <a:off x="7822332" y="676275"/>
            <a:ext cx="2643336" cy="738505"/>
          </a:xfrm>
          <a:prstGeom prst="rect">
            <a:avLst/>
          </a:prstGeom>
        </p:spPr>
        <p:txBody>
          <a:bodyPr lIns="0" tIns="0" rIns="0" bIns="0" rtlCol="0" anchor="t">
            <a:spAutoFit/>
          </a:bodyPr>
          <a:lstStyle/>
          <a:p>
            <a:pPr algn="ctr">
              <a:lnSpc>
                <a:spcPts val="5760"/>
              </a:lnSpc>
              <a:spcBef>
                <a:spcPct val="0"/>
              </a:spcBef>
            </a:pPr>
            <a:r>
              <a:rPr lang="en-US" sz="4800" spc="-48">
                <a:solidFill>
                  <a:srgbClr val="000000"/>
                </a:solidFill>
                <a:latin typeface="Times New Roman" panose="02020603050405020304" charset="0"/>
                <a:cs typeface="Times New Roman" panose="02020603050405020304" charset="0"/>
              </a:rPr>
              <a:t>Màn hình</a:t>
            </a:r>
            <a:endParaRPr lang="en-US" sz="4800" spc="-48">
              <a:solidFill>
                <a:srgbClr val="000000"/>
              </a:solidFill>
              <a:latin typeface="Times New Roman" panose="02020603050405020304" charset="0"/>
              <a:cs typeface="Times New Roman" panose="02020603050405020304" charset="0"/>
            </a:endParaRPr>
          </a:p>
        </p:txBody>
      </p:sp>
      <p:pic>
        <p:nvPicPr>
          <p:cNvPr id="13" name="Picture 12"/>
          <p:cNvPicPr>
            <a:picLocks noChangeAspect="1"/>
          </p:cNvPicPr>
          <p:nvPr/>
        </p:nvPicPr>
        <p:blipFill>
          <a:blip r:embed="rId1"/>
          <a:stretch>
            <a:fillRect/>
          </a:stretch>
        </p:blipFill>
        <p:spPr>
          <a:xfrm>
            <a:off x="1170940" y="1638300"/>
            <a:ext cx="16244570" cy="835088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6F4EA"/>
        </a:solidFill>
        <a:effectLst/>
      </p:bgPr>
    </p:bg>
    <p:spTree>
      <p:nvGrpSpPr>
        <p:cNvPr id="1" name=""/>
        <p:cNvGrpSpPr/>
        <p:nvPr/>
      </p:nvGrpSpPr>
      <p:grpSpPr>
        <a:xfrm>
          <a:off x="0" y="0"/>
          <a:ext cx="0" cy="0"/>
          <a:chOff x="0" y="0"/>
          <a:chExt cx="0" cy="0"/>
        </a:xfrm>
      </p:grpSpPr>
      <p:grpSp>
        <p:nvGrpSpPr>
          <p:cNvPr id="8" name="Group 8"/>
          <p:cNvGrpSpPr/>
          <p:nvPr/>
        </p:nvGrpSpPr>
        <p:grpSpPr>
          <a:xfrm rot="-10800000">
            <a:off x="1348151" y="7822852"/>
            <a:ext cx="1798578" cy="1490560"/>
            <a:chOff x="0" y="0"/>
            <a:chExt cx="3619627" cy="2999741"/>
          </a:xfrm>
        </p:grpSpPr>
        <p:sp>
          <p:nvSpPr>
            <p:cNvPr id="9" name="Freeform 9"/>
            <p:cNvSpPr/>
            <p:nvPr/>
          </p:nvSpPr>
          <p:spPr>
            <a:xfrm>
              <a:off x="0" y="0"/>
              <a:ext cx="3619627" cy="2999741"/>
            </a:xfrm>
            <a:custGeom>
              <a:avLst/>
              <a:gdLst/>
              <a:ahLst/>
              <a:cxnLst/>
              <a:rect l="l" t="t" r="r" b="b"/>
              <a:pathLst>
                <a:path w="3619627" h="2999741">
                  <a:moveTo>
                    <a:pt x="3619627" y="1499871"/>
                  </a:moveTo>
                  <a:lnTo>
                    <a:pt x="2714752" y="2999741"/>
                  </a:lnTo>
                  <a:lnTo>
                    <a:pt x="904875" y="2999741"/>
                  </a:lnTo>
                  <a:lnTo>
                    <a:pt x="0" y="1499871"/>
                  </a:lnTo>
                  <a:lnTo>
                    <a:pt x="904875" y="0"/>
                  </a:lnTo>
                  <a:lnTo>
                    <a:pt x="2714625" y="0"/>
                  </a:lnTo>
                  <a:lnTo>
                    <a:pt x="3619627" y="1499871"/>
                  </a:lnTo>
                  <a:close/>
                </a:path>
              </a:pathLst>
            </a:custGeom>
            <a:solidFill>
              <a:srgbClr val="3AB85C"/>
            </a:solidFill>
          </p:spPr>
        </p:sp>
      </p:grpSp>
      <p:sp>
        <p:nvSpPr>
          <p:cNvPr id="12" name="TextBox 12"/>
          <p:cNvSpPr txBox="1"/>
          <p:nvPr/>
        </p:nvSpPr>
        <p:spPr>
          <a:xfrm>
            <a:off x="7822332" y="676275"/>
            <a:ext cx="2643336" cy="738505"/>
          </a:xfrm>
          <a:prstGeom prst="rect">
            <a:avLst/>
          </a:prstGeom>
        </p:spPr>
        <p:txBody>
          <a:bodyPr lIns="0" tIns="0" rIns="0" bIns="0" rtlCol="0" anchor="t">
            <a:spAutoFit/>
          </a:bodyPr>
          <a:lstStyle/>
          <a:p>
            <a:pPr algn="ctr">
              <a:lnSpc>
                <a:spcPts val="5760"/>
              </a:lnSpc>
              <a:spcBef>
                <a:spcPct val="0"/>
              </a:spcBef>
            </a:pPr>
            <a:r>
              <a:rPr lang="en-US" sz="4800" spc="-48">
                <a:solidFill>
                  <a:srgbClr val="000000"/>
                </a:solidFill>
                <a:latin typeface="Times New Roman" panose="02020603050405020304" charset="0"/>
                <a:cs typeface="Times New Roman" panose="02020603050405020304" charset="0"/>
              </a:rPr>
              <a:t>Màn hình</a:t>
            </a:r>
            <a:endParaRPr lang="en-US" sz="4800" spc="-48">
              <a:solidFill>
                <a:srgbClr val="000000"/>
              </a:solidFill>
              <a:latin typeface="Times New Roman" panose="02020603050405020304" charset="0"/>
              <a:cs typeface="Times New Roman" panose="02020603050405020304" charset="0"/>
            </a:endParaRPr>
          </a:p>
        </p:txBody>
      </p:sp>
      <p:pic>
        <p:nvPicPr>
          <p:cNvPr id="13" name="Picture 12"/>
          <p:cNvPicPr>
            <a:picLocks noChangeAspect="1"/>
          </p:cNvPicPr>
          <p:nvPr/>
        </p:nvPicPr>
        <p:blipFill>
          <a:blip r:embed="rId1"/>
          <a:stretch>
            <a:fillRect/>
          </a:stretch>
        </p:blipFill>
        <p:spPr>
          <a:xfrm>
            <a:off x="1038225" y="1520825"/>
            <a:ext cx="16171545" cy="83026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6F4EA"/>
        </a:solidFill>
        <a:effectLst/>
      </p:bgPr>
    </p:bg>
    <p:spTree>
      <p:nvGrpSpPr>
        <p:cNvPr id="1" name=""/>
        <p:cNvGrpSpPr/>
        <p:nvPr/>
      </p:nvGrpSpPr>
      <p:grpSpPr>
        <a:xfrm>
          <a:off x="0" y="0"/>
          <a:ext cx="0" cy="0"/>
          <a:chOff x="0" y="0"/>
          <a:chExt cx="0" cy="0"/>
        </a:xfrm>
      </p:grpSpPr>
      <p:sp>
        <p:nvSpPr>
          <p:cNvPr id="12" name="TextBox 12"/>
          <p:cNvSpPr txBox="1"/>
          <p:nvPr/>
        </p:nvSpPr>
        <p:spPr>
          <a:xfrm>
            <a:off x="8076967" y="428625"/>
            <a:ext cx="2643336" cy="738505"/>
          </a:xfrm>
          <a:prstGeom prst="rect">
            <a:avLst/>
          </a:prstGeom>
        </p:spPr>
        <p:txBody>
          <a:bodyPr lIns="0" tIns="0" rIns="0" bIns="0" rtlCol="0" anchor="t">
            <a:spAutoFit/>
          </a:bodyPr>
          <a:lstStyle/>
          <a:p>
            <a:pPr algn="ctr">
              <a:lnSpc>
                <a:spcPts val="5760"/>
              </a:lnSpc>
              <a:spcBef>
                <a:spcPct val="0"/>
              </a:spcBef>
            </a:pPr>
            <a:r>
              <a:rPr lang="en-US" sz="4800" spc="-48">
                <a:solidFill>
                  <a:srgbClr val="000000"/>
                </a:solidFill>
                <a:latin typeface="Times New Roman" panose="02020603050405020304" charset="0"/>
                <a:cs typeface="Times New Roman" panose="02020603050405020304" charset="0"/>
              </a:rPr>
              <a:t>Màn hình</a:t>
            </a:r>
            <a:endParaRPr lang="en-US" sz="4800" spc="-48">
              <a:solidFill>
                <a:srgbClr val="000000"/>
              </a:solidFill>
              <a:latin typeface="Times New Roman" panose="02020603050405020304" charset="0"/>
              <a:cs typeface="Times New Roman" panose="02020603050405020304" charset="0"/>
            </a:endParaRPr>
          </a:p>
        </p:txBody>
      </p:sp>
      <p:pic>
        <p:nvPicPr>
          <p:cNvPr id="13" name="Picture 12"/>
          <p:cNvPicPr>
            <a:picLocks noChangeAspect="1"/>
          </p:cNvPicPr>
          <p:nvPr/>
        </p:nvPicPr>
        <p:blipFill>
          <a:blip r:embed="rId1"/>
          <a:stretch>
            <a:fillRect/>
          </a:stretch>
        </p:blipFill>
        <p:spPr>
          <a:xfrm>
            <a:off x="852805" y="1414780"/>
            <a:ext cx="16856710" cy="865314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6F4EA"/>
        </a:solidFill>
        <a:effectLst/>
      </p:bgPr>
    </p:bg>
    <p:spTree>
      <p:nvGrpSpPr>
        <p:cNvPr id="1" name=""/>
        <p:cNvGrpSpPr/>
        <p:nvPr/>
      </p:nvGrpSpPr>
      <p:grpSpPr>
        <a:xfrm>
          <a:off x="0" y="0"/>
          <a:ext cx="0" cy="0"/>
          <a:chOff x="0" y="0"/>
          <a:chExt cx="0" cy="0"/>
        </a:xfrm>
      </p:grpSpPr>
      <p:sp>
        <p:nvSpPr>
          <p:cNvPr id="12" name="TextBox 12"/>
          <p:cNvSpPr txBox="1"/>
          <p:nvPr/>
        </p:nvSpPr>
        <p:spPr>
          <a:xfrm>
            <a:off x="7822332" y="676275"/>
            <a:ext cx="2643336" cy="738505"/>
          </a:xfrm>
          <a:prstGeom prst="rect">
            <a:avLst/>
          </a:prstGeom>
        </p:spPr>
        <p:txBody>
          <a:bodyPr lIns="0" tIns="0" rIns="0" bIns="0" rtlCol="0" anchor="t">
            <a:spAutoFit/>
          </a:bodyPr>
          <a:lstStyle/>
          <a:p>
            <a:pPr algn="ctr">
              <a:lnSpc>
                <a:spcPts val="5760"/>
              </a:lnSpc>
              <a:spcBef>
                <a:spcPct val="0"/>
              </a:spcBef>
            </a:pPr>
            <a:r>
              <a:rPr lang="en-US" sz="4800" spc="-48">
                <a:solidFill>
                  <a:srgbClr val="000000"/>
                </a:solidFill>
                <a:latin typeface="Times New Roman" panose="02020603050405020304" charset="0"/>
                <a:cs typeface="Times New Roman" panose="02020603050405020304" charset="0"/>
              </a:rPr>
              <a:t>Màn hình</a:t>
            </a:r>
            <a:endParaRPr lang="en-US" sz="4800" spc="-48">
              <a:solidFill>
                <a:srgbClr val="000000"/>
              </a:solidFill>
              <a:latin typeface="Times New Roman" panose="02020603050405020304" charset="0"/>
              <a:cs typeface="Times New Roman" panose="02020603050405020304" charset="0"/>
            </a:endParaRPr>
          </a:p>
        </p:txBody>
      </p:sp>
      <p:pic>
        <p:nvPicPr>
          <p:cNvPr id="13" name="Picture 12"/>
          <p:cNvPicPr>
            <a:picLocks noChangeAspect="1"/>
          </p:cNvPicPr>
          <p:nvPr/>
        </p:nvPicPr>
        <p:blipFill>
          <a:blip r:embed="rId1"/>
          <a:stretch>
            <a:fillRect/>
          </a:stretch>
        </p:blipFill>
        <p:spPr>
          <a:xfrm>
            <a:off x="685800" y="1383030"/>
            <a:ext cx="16948785" cy="873569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278067"/>
        </a:solidFill>
        <a:effectLst/>
      </p:bgPr>
    </p:bg>
    <p:spTree>
      <p:nvGrpSpPr>
        <p:cNvPr id="1" name=""/>
        <p:cNvGrpSpPr/>
        <p:nvPr/>
      </p:nvGrpSpPr>
      <p:grpSpPr>
        <a:xfrm>
          <a:off x="0" y="0"/>
          <a:ext cx="0" cy="0"/>
          <a:chOff x="0" y="0"/>
          <a:chExt cx="0" cy="0"/>
        </a:xfrm>
      </p:grpSpPr>
      <p:sp>
        <p:nvSpPr>
          <p:cNvPr id="2" name="AutoShape 2"/>
          <p:cNvSpPr/>
          <p:nvPr/>
        </p:nvSpPr>
        <p:spPr>
          <a:xfrm>
            <a:off x="0" y="9258300"/>
            <a:ext cx="18281541" cy="1028700"/>
          </a:xfrm>
          <a:prstGeom prst="rect">
            <a:avLst/>
          </a:prstGeom>
          <a:solidFill>
            <a:srgbClr val="F6F4EA"/>
          </a:solidFill>
        </p:spPr>
      </p:sp>
      <p:sp>
        <p:nvSpPr>
          <p:cNvPr id="3" name="TextBox 3"/>
          <p:cNvSpPr txBox="1"/>
          <p:nvPr/>
        </p:nvSpPr>
        <p:spPr>
          <a:xfrm>
            <a:off x="558059" y="355283"/>
            <a:ext cx="6413265" cy="1323340"/>
          </a:xfrm>
          <a:prstGeom prst="rect">
            <a:avLst/>
          </a:prstGeom>
        </p:spPr>
        <p:txBody>
          <a:bodyPr lIns="0" tIns="0" rIns="0" bIns="0" rtlCol="0" anchor="t">
            <a:spAutoFit/>
          </a:bodyPr>
          <a:lstStyle/>
          <a:p>
            <a:pPr>
              <a:lnSpc>
                <a:spcPts val="10320"/>
              </a:lnSpc>
            </a:pPr>
            <a:r>
              <a:rPr lang="en-US" sz="6400">
                <a:solidFill>
                  <a:srgbClr val="2C2C2C"/>
                </a:solidFill>
                <a:latin typeface="Times New Roman" panose="02020603050405020304" charset="0"/>
                <a:cs typeface="Times New Roman" panose="02020603050405020304" charset="0"/>
              </a:rPr>
              <a:t>6. </a:t>
            </a:r>
            <a:r>
              <a:rPr lang="en-US" sz="6400">
                <a:solidFill>
                  <a:srgbClr val="2C2C2C"/>
                </a:solidFill>
                <a:latin typeface="Times New Roman" panose="02020603050405020304" charset="0"/>
                <a:cs typeface="Times New Roman" panose="02020603050405020304" charset="0"/>
              </a:rPr>
              <a:t>Kiểm thử</a:t>
            </a:r>
            <a:endParaRPr lang="en-US" sz="6400">
              <a:solidFill>
                <a:srgbClr val="2C2C2C"/>
              </a:solidFill>
              <a:latin typeface="Times New Roman" panose="02020603050405020304" charset="0"/>
              <a:cs typeface="Times New Roman" panose="02020603050405020304" charset="0"/>
            </a:endParaRPr>
          </a:p>
        </p:txBody>
      </p:sp>
      <p:sp>
        <p:nvSpPr>
          <p:cNvPr id="4" name="TextBox 4"/>
          <p:cNvSpPr txBox="1"/>
          <p:nvPr/>
        </p:nvSpPr>
        <p:spPr>
          <a:xfrm>
            <a:off x="457364" y="1518202"/>
            <a:ext cx="17615528" cy="8187055"/>
          </a:xfrm>
          <a:prstGeom prst="rect">
            <a:avLst/>
          </a:prstGeom>
        </p:spPr>
        <p:txBody>
          <a:bodyPr lIns="0" tIns="0" rIns="0" bIns="0" rtlCol="0" anchor="t">
            <a:spAutoFit/>
          </a:bodyPr>
          <a:p>
            <a:pPr marL="906780" lvl="1" indent="-453390">
              <a:lnSpc>
                <a:spcPts val="5880"/>
              </a:lnSpc>
              <a:buFont typeface="Arial" panose="020B0604020202020204"/>
              <a:buChar char="•"/>
            </a:pPr>
            <a:r>
              <a:rPr lang="en-US" sz="4200">
                <a:solidFill>
                  <a:srgbClr val="FFFFFF"/>
                </a:solidFill>
                <a:latin typeface="Times New Roman" panose="02020603050405020304" charset="0"/>
                <a:cs typeface="Times New Roman" panose="02020603050405020304" charset="0"/>
              </a:rPr>
              <a:t>Đăng nhập, Lấy lại mật khẩu, đổi mật khẩu</a:t>
            </a:r>
            <a:endParaRPr lang="en-US" sz="4200">
              <a:solidFill>
                <a:srgbClr val="FFFFFF"/>
              </a:solidFill>
              <a:latin typeface="Times New Roman" panose="02020603050405020304" charset="0"/>
              <a:cs typeface="Times New Roman" panose="02020603050405020304" charset="0"/>
            </a:endParaRPr>
          </a:p>
          <a:p>
            <a:pPr marL="906780" lvl="1" indent="-453390">
              <a:lnSpc>
                <a:spcPts val="5880"/>
              </a:lnSpc>
              <a:buFont typeface="Arial" panose="020B0604020202020204"/>
              <a:buChar char="•"/>
            </a:pPr>
            <a:r>
              <a:rPr lang="en-US" sz="4200">
                <a:solidFill>
                  <a:srgbClr val="FFFFFF"/>
                </a:solidFill>
                <a:latin typeface="Times New Roman" panose="02020603050405020304" charset="0"/>
                <a:cs typeface="Times New Roman" panose="02020603050405020304" charset="0"/>
              </a:rPr>
              <a:t>Tìm phòng theo tiêu chí, đặt phòng ngay ,đặt phòng chờ, chuyển phòng ,hủy phòng, nhận phòng.</a:t>
            </a:r>
            <a:endParaRPr lang="en-US" sz="4200">
              <a:solidFill>
                <a:srgbClr val="FFFFFF"/>
              </a:solidFill>
              <a:latin typeface="Times New Roman" panose="02020603050405020304" charset="0"/>
              <a:cs typeface="Times New Roman" panose="02020603050405020304" charset="0"/>
            </a:endParaRPr>
          </a:p>
          <a:p>
            <a:pPr marL="906780" lvl="1" indent="-453390">
              <a:lnSpc>
                <a:spcPts val="5880"/>
              </a:lnSpc>
              <a:buFont typeface="Arial" panose="020B0604020202020204"/>
              <a:buChar char="•"/>
            </a:pPr>
            <a:r>
              <a:rPr lang="en-US" sz="4200">
                <a:solidFill>
                  <a:srgbClr val="FFFFFF"/>
                </a:solidFill>
                <a:latin typeface="Times New Roman" panose="02020603050405020304" charset="0"/>
                <a:cs typeface="Times New Roman" panose="02020603050405020304" charset="0"/>
              </a:rPr>
              <a:t>Tìm phiếu đặt phòng</a:t>
            </a:r>
            <a:endParaRPr lang="en-US" sz="4200">
              <a:solidFill>
                <a:srgbClr val="FFFFFF"/>
              </a:solidFill>
              <a:latin typeface="Times New Roman" panose="02020603050405020304" charset="0"/>
              <a:cs typeface="Times New Roman" panose="02020603050405020304" charset="0"/>
            </a:endParaRPr>
          </a:p>
          <a:p>
            <a:pPr marL="906780" lvl="1" indent="-453390">
              <a:lnSpc>
                <a:spcPts val="5880"/>
              </a:lnSpc>
              <a:buFont typeface="Arial" panose="020B0604020202020204"/>
              <a:buChar char="•"/>
            </a:pPr>
            <a:r>
              <a:rPr lang="en-US" sz="4200">
                <a:solidFill>
                  <a:srgbClr val="FFFFFF"/>
                </a:solidFill>
                <a:latin typeface="Times New Roman" panose="02020603050405020304" charset="0"/>
                <a:cs typeface="Times New Roman" panose="02020603050405020304" charset="0"/>
              </a:rPr>
              <a:t>Thống kê doanh thu, sản phẩm.</a:t>
            </a:r>
            <a:endParaRPr lang="en-US" sz="4200">
              <a:solidFill>
                <a:srgbClr val="FFFFFF"/>
              </a:solidFill>
              <a:latin typeface="Times New Roman" panose="02020603050405020304" charset="0"/>
              <a:cs typeface="Times New Roman" panose="02020603050405020304" charset="0"/>
            </a:endParaRPr>
          </a:p>
          <a:p>
            <a:pPr marL="906780" lvl="1" indent="-453390">
              <a:lnSpc>
                <a:spcPts val="5880"/>
              </a:lnSpc>
              <a:buFont typeface="Arial" panose="020B0604020202020204"/>
              <a:buChar char="•"/>
            </a:pPr>
            <a:r>
              <a:rPr lang="en-US" sz="4200">
                <a:solidFill>
                  <a:srgbClr val="FFFFFF"/>
                </a:solidFill>
                <a:latin typeface="Times New Roman" panose="02020603050405020304" charset="0"/>
                <a:cs typeface="Times New Roman" panose="02020603050405020304" charset="0"/>
              </a:rPr>
              <a:t>Tạo, tìm kiếm hóa đơn, </a:t>
            </a:r>
            <a:endParaRPr lang="en-US" sz="4200">
              <a:solidFill>
                <a:srgbClr val="FFFFFF"/>
              </a:solidFill>
              <a:latin typeface="Times New Roman" panose="02020603050405020304" charset="0"/>
              <a:cs typeface="Times New Roman" panose="02020603050405020304" charset="0"/>
            </a:endParaRPr>
          </a:p>
          <a:p>
            <a:pPr marL="906780" lvl="1" indent="-453390">
              <a:lnSpc>
                <a:spcPts val="5880"/>
              </a:lnSpc>
              <a:buFont typeface="Arial" panose="020B0604020202020204"/>
              <a:buChar char="•"/>
            </a:pPr>
            <a:endParaRPr>
              <a:latin typeface="Times New Roman" panose="02020603050405020304" charset="0"/>
              <a:cs typeface="Times New Roman" panose="02020603050405020304" charset="0"/>
            </a:endParaRPr>
          </a:p>
          <a:p>
            <a:pPr algn="just">
              <a:lnSpc>
                <a:spcPts val="5880"/>
              </a:lnSpc>
            </a:pPr>
            <a:r>
              <a:rPr lang="en-US" sz="4200">
                <a:solidFill>
                  <a:srgbClr val="FFFFFF"/>
                </a:solidFill>
                <a:latin typeface="Times New Roman" panose="02020603050405020304" charset="0"/>
                <a:cs typeface="Times New Roman" panose="02020603050405020304" charset="0"/>
              </a:rPr>
              <a:t>    * Có tổng 100 tình huống kiểm thử</a:t>
            </a:r>
            <a:endParaRPr lang="en-US" sz="4200">
              <a:solidFill>
                <a:srgbClr val="FFFFFF"/>
              </a:solidFill>
              <a:latin typeface="Times New Roman" panose="02020603050405020304" charset="0"/>
              <a:cs typeface="Times New Roman" panose="02020603050405020304" charset="0"/>
            </a:endParaRPr>
          </a:p>
          <a:p>
            <a:pPr algn="just">
              <a:lnSpc>
                <a:spcPts val="5880"/>
              </a:lnSpc>
            </a:pPr>
            <a:r>
              <a:rPr lang="en-US" sz="4200">
                <a:solidFill>
                  <a:srgbClr val="FFFFFF"/>
                </a:solidFill>
                <a:latin typeface="Times New Roman" panose="02020603050405020304" charset="0"/>
                <a:cs typeface="Times New Roman" panose="02020603050405020304" charset="0"/>
              </a:rPr>
              <a:t>    * Đã kiểm được 100 tình huống</a:t>
            </a:r>
            <a:endParaRPr lang="en-US" sz="4200">
              <a:solidFill>
                <a:srgbClr val="FFFFFF"/>
              </a:solidFill>
              <a:latin typeface="Times New Roman" panose="02020603050405020304" charset="0"/>
              <a:cs typeface="Times New Roman" panose="02020603050405020304" charset="0"/>
            </a:endParaRPr>
          </a:p>
          <a:p>
            <a:pPr algn="just">
              <a:lnSpc>
                <a:spcPts val="5880"/>
              </a:lnSpc>
            </a:pPr>
            <a:r>
              <a:rPr lang="en-US" sz="4200">
                <a:solidFill>
                  <a:srgbClr val="FFFFFF"/>
                </a:solidFill>
                <a:latin typeface="Times New Roman" panose="02020603050405020304" charset="0"/>
                <a:cs typeface="Times New Roman" panose="02020603050405020304" charset="0"/>
              </a:rPr>
              <a:t>    * Gồm 100 lần pass và 0 lần fail</a:t>
            </a:r>
            <a:endParaRPr lang="en-US" sz="4200">
              <a:solidFill>
                <a:srgbClr val="FFFFFF"/>
              </a:solidFill>
              <a:latin typeface="Times New Roman" panose="02020603050405020304" charset="0"/>
              <a:cs typeface="Times New Roman" panose="02020603050405020304" charset="0"/>
            </a:endParaRPr>
          </a:p>
          <a:p>
            <a:pPr>
              <a:lnSpc>
                <a:spcPts val="5040"/>
              </a:lnSpc>
              <a:spcBef>
                <a:spcPct val="0"/>
              </a:spcBef>
            </a:pPr>
            <a:endParaRPr>
              <a:latin typeface="Times New Roman" panose="02020603050405020304" charset="0"/>
              <a:cs typeface="Times New Roman" panose="0202060305040502030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grpSp>
        <p:nvGrpSpPr>
          <p:cNvPr id="2" name="Group 2"/>
          <p:cNvGrpSpPr/>
          <p:nvPr/>
        </p:nvGrpSpPr>
        <p:grpSpPr>
          <a:xfrm rot="0">
            <a:off x="-3064729" y="-89986"/>
            <a:ext cx="10675101" cy="8779655"/>
            <a:chOff x="0" y="0"/>
            <a:chExt cx="3811348" cy="3134614"/>
          </a:xfrm>
        </p:grpSpPr>
        <p:sp>
          <p:nvSpPr>
            <p:cNvPr id="3" name="Freeform 3"/>
            <p:cNvSpPr/>
            <p:nvPr/>
          </p:nvSpPr>
          <p:spPr>
            <a:xfrm>
              <a:off x="0" y="0"/>
              <a:ext cx="3811348" cy="3134614"/>
            </a:xfrm>
            <a:custGeom>
              <a:avLst/>
              <a:gdLst/>
              <a:ahLst/>
              <a:cxnLst/>
              <a:rect l="l" t="t" r="r" b="b"/>
              <a:pathLst>
                <a:path w="3811348" h="3134614">
                  <a:moveTo>
                    <a:pt x="3811348" y="1567307"/>
                  </a:moveTo>
                  <a:lnTo>
                    <a:pt x="2906473" y="3134614"/>
                  </a:lnTo>
                  <a:lnTo>
                    <a:pt x="904875" y="3134614"/>
                  </a:lnTo>
                  <a:lnTo>
                    <a:pt x="0" y="1567307"/>
                  </a:lnTo>
                  <a:lnTo>
                    <a:pt x="904875" y="0"/>
                  </a:lnTo>
                  <a:lnTo>
                    <a:pt x="2906346" y="0"/>
                  </a:lnTo>
                  <a:lnTo>
                    <a:pt x="3811348" y="1567307"/>
                  </a:lnTo>
                  <a:close/>
                </a:path>
              </a:pathLst>
            </a:custGeom>
            <a:solidFill>
              <a:srgbClr val="00A181"/>
            </a:solidFill>
          </p:spPr>
        </p:sp>
      </p:grpSp>
      <p:grpSp>
        <p:nvGrpSpPr>
          <p:cNvPr id="4" name="Group 4"/>
          <p:cNvGrpSpPr/>
          <p:nvPr/>
        </p:nvGrpSpPr>
        <p:grpSpPr>
          <a:xfrm rot="0">
            <a:off x="2505679" y="5832746"/>
            <a:ext cx="5966980" cy="5167433"/>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6" name="TextBox 6"/>
          <p:cNvSpPr txBox="1"/>
          <p:nvPr/>
        </p:nvSpPr>
        <p:spPr>
          <a:xfrm>
            <a:off x="1597407" y="2873454"/>
            <a:ext cx="7546593" cy="1230630"/>
          </a:xfrm>
          <a:prstGeom prst="rect">
            <a:avLst/>
          </a:prstGeom>
        </p:spPr>
        <p:txBody>
          <a:bodyPr lIns="0" tIns="0" rIns="0" bIns="0" rtlCol="0" anchor="t">
            <a:spAutoFit/>
          </a:bodyPr>
          <a:lstStyle/>
          <a:p>
            <a:pPr marL="0" lvl="0" indent="0" algn="l">
              <a:lnSpc>
                <a:spcPts val="9600"/>
              </a:lnSpc>
              <a:spcBef>
                <a:spcPct val="0"/>
              </a:spcBef>
            </a:pPr>
            <a:r>
              <a:rPr lang="en-US" sz="8000" spc="-296">
                <a:solidFill>
                  <a:srgbClr val="F4F4F4"/>
                </a:solidFill>
                <a:latin typeface="Times New Roman" panose="02020603050405020304" charset="0"/>
                <a:cs typeface="Times New Roman" panose="02020603050405020304" charset="0"/>
              </a:rPr>
              <a:t>Nội dung</a:t>
            </a:r>
            <a:endParaRPr lang="en-US" sz="8000" spc="-296">
              <a:solidFill>
                <a:srgbClr val="F4F4F4"/>
              </a:solidFill>
              <a:latin typeface="Times New Roman" panose="02020603050405020304" charset="0"/>
              <a:cs typeface="Times New Roman" panose="02020603050405020304" charset="0"/>
            </a:endParaRPr>
          </a:p>
        </p:txBody>
      </p:sp>
      <p:sp>
        <p:nvSpPr>
          <p:cNvPr id="7" name="TextBox 7"/>
          <p:cNvSpPr txBox="1"/>
          <p:nvPr/>
        </p:nvSpPr>
        <p:spPr>
          <a:xfrm>
            <a:off x="9261918" y="817938"/>
            <a:ext cx="7800140" cy="8024492"/>
          </a:xfrm>
          <a:prstGeom prst="rect">
            <a:avLst/>
          </a:prstGeom>
        </p:spPr>
        <p:txBody>
          <a:bodyPr lIns="0" tIns="0" rIns="0" bIns="0" rtlCol="0" anchor="t">
            <a:spAutoFit/>
          </a:bodyPr>
          <a:lstStyle/>
          <a:p>
            <a:pPr marL="1096010" lvl="1" indent="-548005">
              <a:lnSpc>
                <a:spcPts val="7105"/>
              </a:lnSpc>
              <a:buFont typeface="Arial" panose="020B0604020202020204"/>
              <a:buChar char="•"/>
            </a:pPr>
            <a:r>
              <a:rPr lang="en-US" sz="5075">
                <a:solidFill>
                  <a:srgbClr val="F4F4F4"/>
                </a:solidFill>
                <a:latin typeface="Times New Roman" panose="02020603050405020304" charset="0"/>
                <a:cs typeface="Times New Roman" panose="02020603050405020304" charset="0"/>
              </a:rPr>
              <a:t>Giới thiệu - Đặt vấn đề</a:t>
            </a:r>
            <a:endParaRPr lang="en-US" sz="5075">
              <a:solidFill>
                <a:srgbClr val="F4F4F4"/>
              </a:solidFill>
              <a:latin typeface="Times New Roman" panose="02020603050405020304" charset="0"/>
              <a:cs typeface="Times New Roman" panose="02020603050405020304" charset="0"/>
            </a:endParaRPr>
          </a:p>
          <a:p>
            <a:pPr marL="1096010" lvl="1" indent="-548005">
              <a:lnSpc>
                <a:spcPts val="7105"/>
              </a:lnSpc>
              <a:buFont typeface="Arial" panose="020B0604020202020204"/>
              <a:buChar char="•"/>
            </a:pPr>
            <a:r>
              <a:rPr lang="en-US" sz="5075">
                <a:solidFill>
                  <a:srgbClr val="F4F4F4"/>
                </a:solidFill>
                <a:latin typeface="Times New Roman" panose="02020603050405020304" charset="0"/>
                <a:cs typeface="Times New Roman" panose="02020603050405020304" charset="0"/>
              </a:rPr>
              <a:t>Kế hoạch thực hiện</a:t>
            </a:r>
            <a:endParaRPr lang="en-US" sz="5075">
              <a:solidFill>
                <a:srgbClr val="F4F4F4"/>
              </a:solidFill>
              <a:latin typeface="Times New Roman" panose="02020603050405020304" charset="0"/>
              <a:cs typeface="Times New Roman" panose="02020603050405020304" charset="0"/>
            </a:endParaRPr>
          </a:p>
          <a:p>
            <a:pPr marL="1096010" lvl="1" indent="-548005">
              <a:lnSpc>
                <a:spcPts val="7105"/>
              </a:lnSpc>
              <a:buFont typeface="Arial" panose="020B0604020202020204"/>
              <a:buChar char="•"/>
            </a:pPr>
            <a:r>
              <a:rPr lang="en-US" sz="5075">
                <a:solidFill>
                  <a:srgbClr val="F4F4F4"/>
                </a:solidFill>
                <a:latin typeface="Times New Roman" panose="02020603050405020304" charset="0"/>
                <a:cs typeface="Times New Roman" panose="02020603050405020304" charset="0"/>
              </a:rPr>
              <a:t>Phân tích</a:t>
            </a:r>
            <a:endParaRPr lang="en-US" sz="5075">
              <a:solidFill>
                <a:srgbClr val="F4F4F4"/>
              </a:solidFill>
              <a:latin typeface="Times New Roman" panose="02020603050405020304" charset="0"/>
              <a:cs typeface="Times New Roman" panose="02020603050405020304" charset="0"/>
            </a:endParaRPr>
          </a:p>
          <a:p>
            <a:pPr marL="1096010" lvl="1" indent="-548005">
              <a:lnSpc>
                <a:spcPts val="7105"/>
              </a:lnSpc>
              <a:buFont typeface="Arial" panose="020B0604020202020204"/>
              <a:buChar char="•"/>
            </a:pPr>
            <a:r>
              <a:rPr lang="en-US" sz="5075">
                <a:solidFill>
                  <a:srgbClr val="F4F4F4"/>
                </a:solidFill>
                <a:latin typeface="Times New Roman" panose="02020603050405020304" charset="0"/>
                <a:cs typeface="Times New Roman" panose="02020603050405020304" charset="0"/>
              </a:rPr>
              <a:t>Thiết kế</a:t>
            </a:r>
            <a:endParaRPr lang="en-US" sz="5075">
              <a:solidFill>
                <a:srgbClr val="F4F4F4"/>
              </a:solidFill>
              <a:latin typeface="Times New Roman" panose="02020603050405020304" charset="0"/>
              <a:cs typeface="Times New Roman" panose="02020603050405020304" charset="0"/>
            </a:endParaRPr>
          </a:p>
          <a:p>
            <a:pPr marL="1096010" lvl="1" indent="-548005">
              <a:lnSpc>
                <a:spcPts val="7105"/>
              </a:lnSpc>
              <a:buFont typeface="Arial" panose="020B0604020202020204"/>
              <a:buChar char="•"/>
            </a:pPr>
            <a:r>
              <a:rPr lang="en-US" sz="5075">
                <a:solidFill>
                  <a:srgbClr val="F4F4F4"/>
                </a:solidFill>
                <a:latin typeface="Times New Roman" panose="02020603050405020304" charset="0"/>
                <a:cs typeface="Times New Roman" panose="02020603050405020304" charset="0"/>
              </a:rPr>
              <a:t>Hiện thực ứng dụng</a:t>
            </a:r>
            <a:endParaRPr lang="en-US" sz="5075">
              <a:solidFill>
                <a:srgbClr val="F4F4F4"/>
              </a:solidFill>
              <a:latin typeface="Times New Roman" panose="02020603050405020304" charset="0"/>
              <a:cs typeface="Times New Roman" panose="02020603050405020304" charset="0"/>
            </a:endParaRPr>
          </a:p>
          <a:p>
            <a:pPr marL="1096010" lvl="1" indent="-548005">
              <a:lnSpc>
                <a:spcPts val="7105"/>
              </a:lnSpc>
              <a:buFont typeface="Arial" panose="020B0604020202020204"/>
              <a:buChar char="•"/>
            </a:pPr>
            <a:r>
              <a:rPr lang="en-US" sz="5075">
                <a:solidFill>
                  <a:srgbClr val="F4F4F4"/>
                </a:solidFill>
                <a:latin typeface="Times New Roman" panose="02020603050405020304" charset="0"/>
                <a:cs typeface="Times New Roman" panose="02020603050405020304" charset="0"/>
              </a:rPr>
              <a:t>Kiểm thử</a:t>
            </a:r>
            <a:endParaRPr lang="en-US" sz="5075">
              <a:solidFill>
                <a:srgbClr val="F4F4F4"/>
              </a:solidFill>
              <a:latin typeface="Times New Roman" panose="02020603050405020304" charset="0"/>
              <a:cs typeface="Times New Roman" panose="02020603050405020304" charset="0"/>
            </a:endParaRPr>
          </a:p>
          <a:p>
            <a:pPr marL="1096010" lvl="1" indent="-548005">
              <a:lnSpc>
                <a:spcPts val="7105"/>
              </a:lnSpc>
              <a:buFont typeface="Arial" panose="020B0604020202020204"/>
              <a:buChar char="•"/>
            </a:pPr>
            <a:r>
              <a:rPr lang="en-US" sz="5075">
                <a:solidFill>
                  <a:srgbClr val="F4F4F4"/>
                </a:solidFill>
                <a:latin typeface="Times New Roman" panose="02020603050405020304" charset="0"/>
                <a:cs typeface="Times New Roman" panose="02020603050405020304" charset="0"/>
              </a:rPr>
              <a:t>Kết luận - Hướng phát triển</a:t>
            </a:r>
            <a:endParaRPr lang="en-US" sz="5075">
              <a:solidFill>
                <a:srgbClr val="F4F4F4"/>
              </a:solidFill>
              <a:latin typeface="Times New Roman" panose="02020603050405020304" charset="0"/>
              <a:cs typeface="Times New Roman" panose="02020603050405020304" charset="0"/>
            </a:endParaRPr>
          </a:p>
          <a:p>
            <a:pPr marL="1096010" lvl="1" indent="-548005">
              <a:lnSpc>
                <a:spcPts val="7105"/>
              </a:lnSpc>
              <a:buFont typeface="Arial" panose="020B0604020202020204"/>
              <a:buChar char="•"/>
            </a:pPr>
            <a:r>
              <a:rPr lang="en-US" sz="5075">
                <a:solidFill>
                  <a:srgbClr val="F4F4F4"/>
                </a:solidFill>
                <a:latin typeface="Times New Roman" panose="02020603050405020304" charset="0"/>
                <a:cs typeface="Times New Roman" panose="02020603050405020304" charset="0"/>
              </a:rPr>
              <a:t>Khởi nghiệp</a:t>
            </a:r>
            <a:endParaRPr lang="en-US" sz="5075">
              <a:solidFill>
                <a:srgbClr val="F4F4F4"/>
              </a:solidFill>
              <a:latin typeface="Times New Roman" panose="02020603050405020304" charset="0"/>
              <a:cs typeface="Times New Roman" panose="02020603050405020304" charset="0"/>
            </a:endParaRPr>
          </a:p>
        </p:txBody>
      </p:sp>
      <p:sp>
        <p:nvSpPr>
          <p:cNvPr id="8" name="Freeform 8">
            <a:hlinkClick r:id="rId1" action="ppaction://hlinksldjump"/>
          </p:cNvPr>
          <p:cNvSpPr/>
          <p:nvPr/>
        </p:nvSpPr>
        <p:spPr>
          <a:xfrm>
            <a:off x="6931614" y="3968128"/>
            <a:ext cx="678758" cy="586200"/>
          </a:xfrm>
          <a:custGeom>
            <a:avLst/>
            <a:gdLst/>
            <a:ahLst/>
            <a:cxnLst/>
            <a:rect l="l" t="t" r="r" b="b"/>
            <a:pathLst>
              <a:path w="678758" h="586200">
                <a:moveTo>
                  <a:pt x="0" y="0"/>
                </a:moveTo>
                <a:lnTo>
                  <a:pt x="678758" y="0"/>
                </a:lnTo>
                <a:lnTo>
                  <a:pt x="678758" y="586200"/>
                </a:lnTo>
                <a:lnTo>
                  <a:pt x="0" y="5862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6F4EA"/>
        </a:solidFill>
        <a:effectLst/>
      </p:bgPr>
    </p:bg>
    <p:spTree>
      <p:nvGrpSpPr>
        <p:cNvPr id="1" name=""/>
        <p:cNvGrpSpPr/>
        <p:nvPr/>
      </p:nvGrpSpPr>
      <p:grpSpPr>
        <a:xfrm>
          <a:off x="0" y="0"/>
          <a:ext cx="0" cy="0"/>
          <a:chOff x="0" y="0"/>
          <a:chExt cx="0" cy="0"/>
        </a:xfrm>
      </p:grpSpPr>
      <p:sp>
        <p:nvSpPr>
          <p:cNvPr id="3" name="AutoShape 3"/>
          <p:cNvSpPr/>
          <p:nvPr/>
        </p:nvSpPr>
        <p:spPr>
          <a:xfrm>
            <a:off x="0" y="-114300"/>
            <a:ext cx="18288000" cy="10331450"/>
          </a:xfrm>
          <a:prstGeom prst="rect">
            <a:avLst/>
          </a:prstGeom>
          <a:solidFill>
            <a:srgbClr val="278067"/>
          </a:solidFill>
        </p:spPr>
      </p:sp>
      <p:sp>
        <p:nvSpPr>
          <p:cNvPr id="4" name="TextBox 4"/>
          <p:cNvSpPr txBox="1"/>
          <p:nvPr/>
        </p:nvSpPr>
        <p:spPr>
          <a:xfrm>
            <a:off x="429895" y="190500"/>
            <a:ext cx="17427575" cy="1282065"/>
          </a:xfrm>
          <a:prstGeom prst="rect">
            <a:avLst/>
          </a:prstGeom>
        </p:spPr>
        <p:txBody>
          <a:bodyPr wrap="square" lIns="0" tIns="0" rIns="0" bIns="0" rtlCol="0" anchor="t">
            <a:spAutoFit/>
          </a:bodyPr>
          <a:lstStyle/>
          <a:p>
            <a:pPr marL="0" lvl="0" indent="0">
              <a:lnSpc>
                <a:spcPts val="10000"/>
              </a:lnSpc>
            </a:pPr>
            <a:r>
              <a:rPr lang="en-US" sz="6400">
                <a:solidFill>
                  <a:srgbClr val="000000"/>
                </a:solidFill>
                <a:latin typeface="Times New Roman" panose="02020603050405020304" charset="0"/>
                <a:cs typeface="Times New Roman" panose="02020603050405020304" charset="0"/>
              </a:rPr>
              <a:t>7. Kết luận và hướng phát triển</a:t>
            </a:r>
            <a:endParaRPr lang="en-US" sz="6400">
              <a:solidFill>
                <a:srgbClr val="000000"/>
              </a:solidFill>
              <a:latin typeface="Times New Roman" panose="02020603050405020304" charset="0"/>
              <a:cs typeface="Times New Roman" panose="02020603050405020304" charset="0"/>
            </a:endParaRPr>
          </a:p>
        </p:txBody>
      </p:sp>
      <p:sp>
        <p:nvSpPr>
          <p:cNvPr id="12" name="TextBox 12"/>
          <p:cNvSpPr txBox="1"/>
          <p:nvPr/>
        </p:nvSpPr>
        <p:spPr>
          <a:xfrm>
            <a:off x="609600" y="1562100"/>
            <a:ext cx="4392295" cy="738505"/>
          </a:xfrm>
          <a:prstGeom prst="rect">
            <a:avLst/>
          </a:prstGeom>
        </p:spPr>
        <p:txBody>
          <a:bodyPr wrap="square" lIns="0" tIns="0" rIns="0" bIns="0" rtlCol="0" anchor="t">
            <a:spAutoFit/>
          </a:bodyPr>
          <a:p>
            <a:pPr algn="ctr">
              <a:lnSpc>
                <a:spcPts val="5760"/>
              </a:lnSpc>
              <a:spcBef>
                <a:spcPct val="0"/>
              </a:spcBef>
            </a:pPr>
            <a:r>
              <a:rPr lang="en-US" sz="4800" spc="-48">
                <a:solidFill>
                  <a:srgbClr val="000000"/>
                </a:solidFill>
                <a:latin typeface="Times New Roman" panose="02020603050405020304" charset="0"/>
                <a:cs typeface="Times New Roman" panose="02020603050405020304" charset="0"/>
              </a:rPr>
              <a:t>7.1 Hạn chế</a:t>
            </a:r>
            <a:endParaRPr lang="en-US" sz="4800" spc="-48">
              <a:solidFill>
                <a:srgbClr val="000000"/>
              </a:solidFill>
              <a:latin typeface="Times New Roman" panose="02020603050405020304" charset="0"/>
              <a:cs typeface="Times New Roman" panose="02020603050405020304" charset="0"/>
            </a:endParaRPr>
          </a:p>
        </p:txBody>
      </p:sp>
      <p:sp>
        <p:nvSpPr>
          <p:cNvPr id="5" name="TextBox 12"/>
          <p:cNvSpPr txBox="1"/>
          <p:nvPr/>
        </p:nvSpPr>
        <p:spPr>
          <a:xfrm>
            <a:off x="533400" y="2781300"/>
            <a:ext cx="16720185" cy="4065905"/>
          </a:xfrm>
          <a:prstGeom prst="rect">
            <a:avLst/>
          </a:prstGeom>
        </p:spPr>
        <p:txBody>
          <a:bodyPr wrap="square" lIns="0" tIns="0" rIns="0" bIns="0" rtlCol="0" anchor="t">
            <a:noAutofit/>
          </a:bodyPr>
          <a:p>
            <a:pPr algn="just">
              <a:lnSpc>
                <a:spcPts val="5760"/>
              </a:lnSpc>
              <a:spcBef>
                <a:spcPct val="0"/>
              </a:spcBef>
            </a:pPr>
            <a:r>
              <a:rPr lang="en-US" sz="4800" spc="-48">
                <a:solidFill>
                  <a:schemeClr val="bg1"/>
                </a:solidFill>
                <a:latin typeface="Times New Roman" panose="02020603050405020304" charset="0"/>
                <a:cs typeface="Times New Roman" panose="02020603050405020304" charset="0"/>
              </a:rPr>
              <a:t>-Do thời gian hạn chế nên vẫn chưa hiểu hết được nhu cầu và mong muốn của người dùng.</a:t>
            </a:r>
            <a:endParaRPr lang="en-US" sz="4800" spc="-48">
              <a:solidFill>
                <a:schemeClr val="bg1"/>
              </a:solidFill>
              <a:latin typeface="Times New Roman" panose="02020603050405020304" charset="0"/>
              <a:cs typeface="Times New Roman" panose="02020603050405020304" charset="0"/>
            </a:endParaRPr>
          </a:p>
          <a:p>
            <a:pPr algn="just">
              <a:lnSpc>
                <a:spcPts val="5760"/>
              </a:lnSpc>
              <a:spcBef>
                <a:spcPct val="0"/>
              </a:spcBef>
            </a:pPr>
            <a:endParaRPr lang="en-US" sz="4800" spc="-48">
              <a:solidFill>
                <a:schemeClr val="bg1"/>
              </a:solidFill>
              <a:latin typeface="Times New Roman" panose="02020603050405020304" charset="0"/>
              <a:cs typeface="Times New Roman" panose="02020603050405020304" charset="0"/>
            </a:endParaRPr>
          </a:p>
          <a:p>
            <a:pPr algn="just">
              <a:lnSpc>
                <a:spcPts val="5760"/>
              </a:lnSpc>
              <a:spcBef>
                <a:spcPct val="0"/>
              </a:spcBef>
            </a:pPr>
            <a:endParaRPr lang="en-US" sz="4800" spc="-48">
              <a:solidFill>
                <a:schemeClr val="bg1"/>
              </a:solidFill>
              <a:latin typeface="Times New Roman" panose="02020603050405020304" charset="0"/>
              <a:cs typeface="Times New Roman" panose="02020603050405020304" charset="0"/>
            </a:endParaRPr>
          </a:p>
          <a:p>
            <a:pPr algn="just">
              <a:lnSpc>
                <a:spcPts val="5760"/>
              </a:lnSpc>
              <a:spcBef>
                <a:spcPct val="0"/>
              </a:spcBef>
            </a:pPr>
            <a:r>
              <a:rPr lang="en-US" sz="4800" spc="-48">
                <a:solidFill>
                  <a:schemeClr val="bg1"/>
                </a:solidFill>
                <a:latin typeface="Times New Roman" panose="02020603050405020304" charset="0"/>
                <a:cs typeface="Times New Roman" panose="02020603050405020304" charset="0"/>
              </a:rPr>
              <a:t>-Thiếu sự linh hoạt trong thiết kế có thể làm hạn chế khả năng mở rộng của hệ thống Karaoke khi cần. Như khi doanh nghiệp muốn thêm phòng hoặc các tính năng mới.</a:t>
            </a:r>
            <a:endParaRPr lang="en-US" sz="4800" spc="-48">
              <a:solidFill>
                <a:schemeClr val="bg1"/>
              </a:solidFill>
              <a:latin typeface="Times New Roman" panose="02020603050405020304" charset="0"/>
              <a:cs typeface="Times New Roman" panose="02020603050405020304" charset="0"/>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F6F4EA"/>
        </a:solidFill>
        <a:effectLst/>
      </p:bgPr>
    </p:bg>
    <p:spTree>
      <p:nvGrpSpPr>
        <p:cNvPr id="1" name=""/>
        <p:cNvGrpSpPr/>
        <p:nvPr/>
      </p:nvGrpSpPr>
      <p:grpSpPr>
        <a:xfrm>
          <a:off x="0" y="0"/>
          <a:ext cx="0" cy="0"/>
          <a:chOff x="0" y="0"/>
          <a:chExt cx="0" cy="0"/>
        </a:xfrm>
      </p:grpSpPr>
      <p:sp>
        <p:nvSpPr>
          <p:cNvPr id="2" name="Freeform 2"/>
          <p:cNvSpPr/>
          <p:nvPr/>
        </p:nvSpPr>
        <p:spPr>
          <a:xfrm flipH="1">
            <a:off x="0" y="861695"/>
            <a:ext cx="11135360" cy="9425305"/>
          </a:xfrm>
          <a:custGeom>
            <a:avLst/>
            <a:gdLst/>
            <a:ahLst/>
            <a:cxnLst/>
            <a:rect l="l" t="t" r="r" b="b"/>
            <a:pathLst>
              <a:path w="11135300" h="11135300">
                <a:moveTo>
                  <a:pt x="11135300" y="0"/>
                </a:moveTo>
                <a:lnTo>
                  <a:pt x="0" y="0"/>
                </a:lnTo>
                <a:lnTo>
                  <a:pt x="0" y="11135300"/>
                </a:lnTo>
                <a:lnTo>
                  <a:pt x="11135300" y="11135300"/>
                </a:lnTo>
                <a:lnTo>
                  <a:pt x="11135300" y="0"/>
                </a:lnTo>
                <a:close/>
              </a:path>
            </a:pathLst>
          </a:custGeom>
          <a:blipFill>
            <a:blip r:embed="rId1">
              <a:extLst>
                <a:ext uri="{96DAC541-7B7A-43D3-8B79-37D633B846F1}">
                  <asvg:svgBlip xmlns:asvg="http://schemas.microsoft.com/office/drawing/2016/SVG/main" r:embed="rId2"/>
                </a:ext>
              </a:extLst>
            </a:blip>
            <a:stretch>
              <a:fillRect/>
            </a:stretch>
          </a:blipFill>
        </p:spPr>
      </p:sp>
      <p:sp>
        <p:nvSpPr>
          <p:cNvPr id="3" name="AutoShape 3"/>
          <p:cNvSpPr/>
          <p:nvPr/>
        </p:nvSpPr>
        <p:spPr>
          <a:xfrm>
            <a:off x="0" y="0"/>
            <a:ext cx="18288000" cy="10356215"/>
          </a:xfrm>
          <a:prstGeom prst="rect">
            <a:avLst/>
          </a:prstGeom>
          <a:solidFill>
            <a:srgbClr val="278067"/>
          </a:solidFill>
        </p:spPr>
      </p:sp>
      <p:sp>
        <p:nvSpPr>
          <p:cNvPr id="4" name="TextBox 4"/>
          <p:cNvSpPr txBox="1"/>
          <p:nvPr/>
        </p:nvSpPr>
        <p:spPr>
          <a:xfrm>
            <a:off x="304800" y="113983"/>
            <a:ext cx="12465077" cy="1282065"/>
          </a:xfrm>
          <a:prstGeom prst="rect">
            <a:avLst/>
          </a:prstGeom>
        </p:spPr>
        <p:txBody>
          <a:bodyPr lIns="0" tIns="0" rIns="0" bIns="0" rtlCol="0" anchor="t">
            <a:spAutoFit/>
          </a:bodyPr>
          <a:lstStyle/>
          <a:p>
            <a:pPr marL="0" lvl="0" indent="0">
              <a:lnSpc>
                <a:spcPts val="10000"/>
              </a:lnSpc>
            </a:pPr>
            <a:r>
              <a:rPr lang="en-US" sz="6400">
                <a:solidFill>
                  <a:srgbClr val="000000"/>
                </a:solidFill>
                <a:latin typeface="Times New Roman" panose="02020603050405020304" charset="0"/>
                <a:cs typeface="Times New Roman" panose="02020603050405020304" charset="0"/>
              </a:rPr>
              <a:t>7. Kết luận và hướng phát triển</a:t>
            </a:r>
            <a:endParaRPr lang="en-US" sz="6400">
              <a:solidFill>
                <a:srgbClr val="000000"/>
              </a:solidFill>
              <a:latin typeface="Times New Roman" panose="02020603050405020304" charset="0"/>
              <a:cs typeface="Times New Roman" panose="02020603050405020304" charset="0"/>
            </a:endParaRPr>
          </a:p>
        </p:txBody>
      </p:sp>
      <p:sp>
        <p:nvSpPr>
          <p:cNvPr id="12" name="TextBox 12"/>
          <p:cNvSpPr txBox="1"/>
          <p:nvPr/>
        </p:nvSpPr>
        <p:spPr>
          <a:xfrm>
            <a:off x="1447800" y="1409700"/>
            <a:ext cx="6729730" cy="892175"/>
          </a:xfrm>
          <a:prstGeom prst="rect">
            <a:avLst/>
          </a:prstGeom>
        </p:spPr>
        <p:txBody>
          <a:bodyPr wrap="square" lIns="0" tIns="0" rIns="0" bIns="0" rtlCol="0" anchor="t">
            <a:noAutofit/>
          </a:bodyPr>
          <a:p>
            <a:pPr algn="ctr">
              <a:lnSpc>
                <a:spcPts val="5760"/>
              </a:lnSpc>
              <a:spcBef>
                <a:spcPct val="0"/>
              </a:spcBef>
            </a:pPr>
            <a:r>
              <a:rPr lang="en-US" sz="4800" spc="-48">
                <a:solidFill>
                  <a:srgbClr val="000000"/>
                </a:solidFill>
                <a:latin typeface="Times New Roman" panose="02020603050405020304" charset="0"/>
                <a:cs typeface="Times New Roman" panose="02020603050405020304" charset="0"/>
              </a:rPr>
              <a:t>7.2 Hướng phát triển</a:t>
            </a:r>
            <a:endParaRPr lang="en-US" sz="4800" spc="-48">
              <a:solidFill>
                <a:srgbClr val="000000"/>
              </a:solidFill>
              <a:latin typeface="Times New Roman" panose="02020603050405020304" charset="0"/>
              <a:cs typeface="Times New Roman" panose="02020603050405020304" charset="0"/>
            </a:endParaRPr>
          </a:p>
        </p:txBody>
      </p:sp>
      <p:sp>
        <p:nvSpPr>
          <p:cNvPr id="6" name="TextBox 12"/>
          <p:cNvSpPr txBox="1"/>
          <p:nvPr/>
        </p:nvSpPr>
        <p:spPr>
          <a:xfrm>
            <a:off x="457200" y="2247900"/>
            <a:ext cx="17313275" cy="8026400"/>
          </a:xfrm>
          <a:prstGeom prst="rect">
            <a:avLst/>
          </a:prstGeom>
        </p:spPr>
        <p:txBody>
          <a:bodyPr wrap="square" lIns="0" tIns="0" rIns="0" bIns="0" rtlCol="0" anchor="t">
            <a:noAutofit/>
          </a:bodyPr>
          <a:p>
            <a:pPr marL="0" lvl="1" algn="l">
              <a:lnSpc>
                <a:spcPts val="5760"/>
              </a:lnSpc>
              <a:spcBef>
                <a:spcPct val="0"/>
              </a:spcBef>
            </a:pPr>
            <a:r>
              <a:rPr lang="en-US" sz="4800" spc="-48">
                <a:solidFill>
                  <a:schemeClr val="bg1"/>
                </a:solidFill>
                <a:latin typeface="Times New Roman" panose="02020603050405020304" charset="0"/>
                <a:cs typeface="Times New Roman" panose="02020603050405020304" charset="0"/>
              </a:rPr>
              <a:t>-Tích hợp thêm chức năng quản lý bài hát và playlist  </a:t>
            </a:r>
            <a:endParaRPr lang="en-US" sz="4800" spc="-48">
              <a:solidFill>
                <a:schemeClr val="bg1"/>
              </a:solidFill>
              <a:latin typeface="Times New Roman" panose="02020603050405020304" charset="0"/>
              <a:cs typeface="Times New Roman" panose="02020603050405020304" charset="0"/>
            </a:endParaRPr>
          </a:p>
          <a:p>
            <a:pPr marL="0" lvl="1" algn="l">
              <a:lnSpc>
                <a:spcPts val="5760"/>
              </a:lnSpc>
              <a:spcBef>
                <a:spcPct val="0"/>
              </a:spcBef>
            </a:pPr>
            <a:r>
              <a:rPr lang="en-US" sz="4800" spc="-48">
                <a:solidFill>
                  <a:schemeClr val="bg1"/>
                </a:solidFill>
                <a:latin typeface="Times New Roman" panose="02020603050405020304" charset="0"/>
                <a:cs typeface="Times New Roman" panose="02020603050405020304" charset="0"/>
              </a:rPr>
              <a:t>- Tích hợp thêm chức năng có thể đặt được nhiều phòng liên tiếp cho khách hàng.</a:t>
            </a:r>
            <a:endParaRPr lang="en-US" sz="4800" spc="-48">
              <a:solidFill>
                <a:schemeClr val="bg1"/>
              </a:solidFill>
              <a:latin typeface="Times New Roman" panose="02020603050405020304" charset="0"/>
              <a:cs typeface="Times New Roman" panose="02020603050405020304" charset="0"/>
            </a:endParaRPr>
          </a:p>
          <a:p>
            <a:pPr marL="0" lvl="1" algn="l">
              <a:lnSpc>
                <a:spcPts val="5760"/>
              </a:lnSpc>
              <a:spcBef>
                <a:spcPct val="0"/>
              </a:spcBef>
            </a:pPr>
            <a:r>
              <a:rPr lang="en-US" sz="4800" spc="-48">
                <a:solidFill>
                  <a:schemeClr val="bg1"/>
                </a:solidFill>
                <a:latin typeface="Times New Roman" panose="02020603050405020304" charset="0"/>
                <a:cs typeface="Times New Roman" panose="02020603050405020304" charset="0"/>
              </a:rPr>
              <a:t>-Cung cấp chức năng hỗ trợ người dùng khi gặp vấn đề kỹ thuật</a:t>
            </a:r>
            <a:endParaRPr lang="en-US" sz="4800" spc="-48">
              <a:solidFill>
                <a:schemeClr val="bg1"/>
              </a:solidFill>
              <a:latin typeface="Times New Roman" panose="02020603050405020304" charset="0"/>
              <a:cs typeface="Times New Roman" panose="02020603050405020304" charset="0"/>
            </a:endParaRPr>
          </a:p>
          <a:p>
            <a:pPr marL="0" lvl="1" algn="l">
              <a:lnSpc>
                <a:spcPts val="5760"/>
              </a:lnSpc>
              <a:spcBef>
                <a:spcPct val="0"/>
              </a:spcBef>
            </a:pPr>
            <a:r>
              <a:rPr lang="en-US" sz="4800" spc="-48">
                <a:solidFill>
                  <a:schemeClr val="bg1"/>
                </a:solidFill>
                <a:latin typeface="Times New Roman" panose="02020603050405020304" charset="0"/>
                <a:cs typeface="Times New Roman" panose="02020603050405020304" charset="0"/>
              </a:rPr>
              <a:t>-Cung cấp báo cáo tự động hiệu suất làm việc của nhân viên,giúp quản lý đánh giá và tối ưu hóa nhân sự</a:t>
            </a:r>
            <a:endParaRPr lang="en-US" sz="4800" spc="-48">
              <a:solidFill>
                <a:schemeClr val="bg1"/>
              </a:solidFill>
              <a:latin typeface="Times New Roman" panose="02020603050405020304" charset="0"/>
              <a:cs typeface="Times New Roman" panose="02020603050405020304" charset="0"/>
            </a:endParaRPr>
          </a:p>
        </p:txBody>
      </p:sp>
      <p:sp>
        <p:nvSpPr>
          <p:cNvPr id="7" name="Freeform 2"/>
          <p:cNvSpPr/>
          <p:nvPr/>
        </p:nvSpPr>
        <p:spPr>
          <a:xfrm>
            <a:off x="10515600" y="6819900"/>
            <a:ext cx="7336155" cy="3319145"/>
          </a:xfrm>
          <a:custGeom>
            <a:avLst/>
            <a:gdLst/>
            <a:ahLst/>
            <a:cxnLst/>
            <a:rect l="l" t="t" r="r" b="b"/>
            <a:pathLst>
              <a:path w="7483225" h="4190606">
                <a:moveTo>
                  <a:pt x="0" y="0"/>
                </a:moveTo>
                <a:lnTo>
                  <a:pt x="7483226" y="0"/>
                </a:lnTo>
                <a:lnTo>
                  <a:pt x="7483226" y="4190606"/>
                </a:lnTo>
                <a:lnTo>
                  <a:pt x="0" y="4190606"/>
                </a:lnTo>
                <a:lnTo>
                  <a:pt x="0" y="0"/>
                </a:lnTo>
                <a:close/>
              </a:path>
            </a:pathLst>
          </a:custGeom>
          <a:blipFill>
            <a:blip r:embed="rId3"/>
            <a:stretch>
              <a:fillRect/>
            </a:stretch>
          </a:blipFill>
        </p:spPr>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4" name="Group 4"/>
          <p:cNvGrpSpPr/>
          <p:nvPr/>
        </p:nvGrpSpPr>
        <p:grpSpPr>
          <a:xfrm rot="-10800000">
            <a:off x="14249400" y="-800100"/>
            <a:ext cx="5276850" cy="4009390"/>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6" name="TextBox 6"/>
          <p:cNvSpPr txBox="1"/>
          <p:nvPr/>
        </p:nvSpPr>
        <p:spPr>
          <a:xfrm>
            <a:off x="1028700" y="495019"/>
            <a:ext cx="5531827" cy="984885"/>
          </a:xfrm>
          <a:prstGeom prst="rect">
            <a:avLst/>
          </a:prstGeom>
        </p:spPr>
        <p:txBody>
          <a:bodyPr lIns="0" tIns="0" rIns="0" bIns="0" rtlCol="0" anchor="t">
            <a:spAutoFit/>
          </a:bodyPr>
          <a:lstStyle/>
          <a:p>
            <a:pPr marL="0" lvl="0" indent="0">
              <a:lnSpc>
                <a:spcPts val="7680"/>
              </a:lnSpc>
              <a:spcBef>
                <a:spcPct val="0"/>
              </a:spcBef>
            </a:pPr>
            <a:r>
              <a:rPr lang="en-US" sz="6400" spc="-63">
                <a:solidFill>
                  <a:srgbClr val="000000"/>
                </a:solidFill>
                <a:latin typeface="Times New Roman" panose="02020603050405020304" charset="0"/>
                <a:cs typeface="Times New Roman" panose="02020603050405020304" charset="0"/>
              </a:rPr>
              <a:t>8. Khởi nghiệp</a:t>
            </a:r>
            <a:endParaRPr lang="en-US" sz="6400" spc="-63">
              <a:solidFill>
                <a:srgbClr val="000000"/>
              </a:solidFill>
              <a:latin typeface="Times New Roman" panose="02020603050405020304" charset="0"/>
              <a:cs typeface="Times New Roman" panose="02020603050405020304" charset="0"/>
            </a:endParaRPr>
          </a:p>
        </p:txBody>
      </p:sp>
      <p:grpSp>
        <p:nvGrpSpPr>
          <p:cNvPr id="7" name="Group 7"/>
          <p:cNvGrpSpPr/>
          <p:nvPr/>
        </p:nvGrpSpPr>
        <p:grpSpPr>
          <a:xfrm rot="-10800000">
            <a:off x="14986574" y="7277398"/>
            <a:ext cx="3801687" cy="3292279"/>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9" name="TextBox 3"/>
          <p:cNvSpPr txBox="1"/>
          <p:nvPr/>
        </p:nvSpPr>
        <p:spPr>
          <a:xfrm>
            <a:off x="1028700" y="1790700"/>
            <a:ext cx="16340455" cy="865505"/>
          </a:xfrm>
          <a:prstGeom prst="rect">
            <a:avLst/>
          </a:prstGeom>
        </p:spPr>
        <p:txBody>
          <a:bodyPr lIns="0" tIns="0" rIns="0" bIns="0" rtlCol="0" anchor="t">
            <a:noAutofit/>
          </a:bodyPr>
          <a:p>
            <a:pPr>
              <a:lnSpc>
                <a:spcPts val="5155"/>
              </a:lnSpc>
            </a:pPr>
            <a:r>
              <a:rPr lang="en-US" sz="4000" b="1">
                <a:solidFill>
                  <a:schemeClr val="tx1"/>
                </a:solidFill>
                <a:latin typeface="Times New Roman" panose="02020603050405020304" charset="0"/>
                <a:cs typeface="Times New Roman" panose="02020603050405020304" charset="0"/>
              </a:rPr>
              <a:t>*-* GIẢI THÍCH KẾ HOẠCH PHÁT TRIỂN DỰ ÁN KHỞI  NGHIỆP *-*</a:t>
            </a:r>
            <a:endParaRPr lang="en-US" sz="4000" b="1">
              <a:solidFill>
                <a:schemeClr val="tx1"/>
              </a:solidFill>
              <a:latin typeface="Times New Roman" panose="02020603050405020304" charset="0"/>
              <a:cs typeface="Times New Roman" panose="02020603050405020304" charset="0"/>
            </a:endParaRPr>
          </a:p>
          <a:p>
            <a:pPr algn="ctr">
              <a:lnSpc>
                <a:spcPts val="5155"/>
              </a:lnSpc>
              <a:spcBef>
                <a:spcPct val="0"/>
              </a:spcBef>
            </a:pPr>
            <a:endParaRPr lang="en-US" sz="4000" b="1">
              <a:solidFill>
                <a:schemeClr val="tx1"/>
              </a:solidFill>
              <a:latin typeface="Times New Roman" panose="02020603050405020304" charset="0"/>
              <a:cs typeface="Times New Roman" panose="02020603050405020304" charset="0"/>
            </a:endParaRPr>
          </a:p>
        </p:txBody>
      </p:sp>
      <p:sp>
        <p:nvSpPr>
          <p:cNvPr id="20" name="TextBox 5"/>
          <p:cNvSpPr txBox="1"/>
          <p:nvPr/>
        </p:nvSpPr>
        <p:spPr>
          <a:xfrm>
            <a:off x="381000" y="3162300"/>
            <a:ext cx="17617440" cy="5247005"/>
          </a:xfrm>
          <a:prstGeom prst="rect">
            <a:avLst/>
          </a:prstGeom>
        </p:spPr>
        <p:txBody>
          <a:bodyPr wrap="square" lIns="0" tIns="0" rIns="0" bIns="0" rtlCol="0" anchor="t">
            <a:noAutofit/>
          </a:bodyPr>
          <a:p>
            <a:pPr marL="453390" lvl="1" indent="0" algn="just">
              <a:lnSpc>
                <a:spcPts val="5880"/>
              </a:lnSpc>
              <a:spcBef>
                <a:spcPct val="0"/>
              </a:spcBef>
              <a:buFont typeface="Arial" panose="020B0604020202020204"/>
              <a:buNone/>
            </a:pPr>
            <a:r>
              <a:rPr lang="en-US" sz="4200">
                <a:solidFill>
                  <a:schemeClr val="tx1"/>
                </a:solidFill>
                <a:latin typeface="Times New Roman" panose="02020603050405020304" charset="0"/>
                <a:cs typeface="Times New Roman" panose="02020603050405020304" charset="0"/>
                <a:sym typeface="+mn-ea"/>
              </a:rPr>
              <a:t>Đặt ra một kế hoạch phát triển toàn diện, hướng tới việc cải thiện tính năng đặt phòng, dịch vụ và trải nghiệm người dùng. Chúng em cam kết tối ưu hóa giao diện người dùng. Bảo mật thông tin khách hàng là ưu tiên hàng đầu, và xây dựng cộng đồng người dùng tích cực để tăng tương tác và chia sẻ trải nghiệm. Mục tiêu là xây dựng một hệ thống quản lý karaoke linh hoạt và đáp ứng đa dạng nhu cầu của khách hàng.</a:t>
            </a:r>
            <a:endParaRPr lang="en-US" sz="4200">
              <a:solidFill>
                <a:schemeClr val="tx1"/>
              </a:solidFill>
              <a:latin typeface="Times New Roman" panose="02020603050405020304" charset="0"/>
              <a:cs typeface="Times New Roman" panose="02020603050405020304" charset="0"/>
              <a:sym typeface="+mn-ea"/>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4" name="Group 4"/>
          <p:cNvGrpSpPr/>
          <p:nvPr/>
        </p:nvGrpSpPr>
        <p:grpSpPr>
          <a:xfrm rot="-10800000">
            <a:off x="14388041" y="430705"/>
            <a:ext cx="5276948" cy="45698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6" name="TextBox 6"/>
          <p:cNvSpPr txBox="1"/>
          <p:nvPr/>
        </p:nvSpPr>
        <p:spPr>
          <a:xfrm>
            <a:off x="1028700" y="500734"/>
            <a:ext cx="5531827" cy="984885"/>
          </a:xfrm>
          <a:prstGeom prst="rect">
            <a:avLst/>
          </a:prstGeom>
        </p:spPr>
        <p:txBody>
          <a:bodyPr lIns="0" tIns="0" rIns="0" bIns="0" rtlCol="0" anchor="t">
            <a:spAutoFit/>
          </a:bodyPr>
          <a:lstStyle/>
          <a:p>
            <a:pPr marL="0" lvl="0" indent="0">
              <a:lnSpc>
                <a:spcPts val="7680"/>
              </a:lnSpc>
              <a:spcBef>
                <a:spcPct val="0"/>
              </a:spcBef>
            </a:pPr>
            <a:r>
              <a:rPr lang="en-US" sz="6400" spc="-63">
                <a:solidFill>
                  <a:srgbClr val="000000"/>
                </a:solidFill>
                <a:latin typeface="Times New Roman" panose="02020603050405020304" charset="0"/>
                <a:cs typeface="Times New Roman" panose="02020603050405020304" charset="0"/>
              </a:rPr>
              <a:t>8. Khởi nghiệp</a:t>
            </a:r>
            <a:endParaRPr lang="en-US" sz="6400" spc="-63">
              <a:solidFill>
                <a:srgbClr val="000000"/>
              </a:solidFill>
              <a:latin typeface="Times New Roman" panose="02020603050405020304" charset="0"/>
              <a:cs typeface="Times New Roman" panose="02020603050405020304" charset="0"/>
            </a:endParaRPr>
          </a:p>
        </p:txBody>
      </p:sp>
      <p:sp>
        <p:nvSpPr>
          <p:cNvPr id="9" name="TextBox 3"/>
          <p:cNvSpPr txBox="1"/>
          <p:nvPr/>
        </p:nvSpPr>
        <p:spPr>
          <a:xfrm>
            <a:off x="838419" y="1485724"/>
            <a:ext cx="16340236" cy="1322070"/>
          </a:xfrm>
          <a:prstGeom prst="rect">
            <a:avLst/>
          </a:prstGeom>
        </p:spPr>
        <p:txBody>
          <a:bodyPr lIns="0" tIns="0" rIns="0" bIns="0" rtlCol="0" anchor="t">
            <a:spAutoFit/>
          </a:bodyPr>
          <a:p>
            <a:pPr>
              <a:lnSpc>
                <a:spcPts val="5155"/>
              </a:lnSpc>
            </a:pPr>
            <a:r>
              <a:rPr lang="en-US" sz="4000" b="1">
                <a:solidFill>
                  <a:schemeClr val="tx1"/>
                </a:solidFill>
                <a:latin typeface="Times New Roman" panose="02020603050405020304" charset="0"/>
                <a:cs typeface="Times New Roman" panose="02020603050405020304" charset="0"/>
              </a:rPr>
              <a:t>*-* DỰ ÁN CỦA NHÓM VÀ NHỮNG KẾ HOẠCH CHO DỰ ÁN *-*</a:t>
            </a:r>
            <a:endParaRPr lang="en-US" sz="4000" b="1">
              <a:solidFill>
                <a:schemeClr val="tx1"/>
              </a:solidFill>
              <a:latin typeface="Times New Roman" panose="02020603050405020304" charset="0"/>
              <a:cs typeface="Times New Roman" panose="02020603050405020304" charset="0"/>
            </a:endParaRPr>
          </a:p>
          <a:p>
            <a:pPr algn="ctr">
              <a:lnSpc>
                <a:spcPts val="5155"/>
              </a:lnSpc>
              <a:spcBef>
                <a:spcPct val="0"/>
              </a:spcBef>
            </a:pPr>
            <a:endParaRPr lang="en-US" sz="4000" b="1">
              <a:solidFill>
                <a:schemeClr val="tx1"/>
              </a:solidFill>
              <a:latin typeface="Times New Roman" panose="02020603050405020304" charset="0"/>
              <a:cs typeface="Times New Roman" panose="02020603050405020304" charset="0"/>
            </a:endParaRPr>
          </a:p>
        </p:txBody>
      </p:sp>
      <p:sp>
        <p:nvSpPr>
          <p:cNvPr id="19" name="TextBox 5"/>
          <p:cNvSpPr txBox="1"/>
          <p:nvPr/>
        </p:nvSpPr>
        <p:spPr>
          <a:xfrm>
            <a:off x="668020" y="2552700"/>
            <a:ext cx="17711420" cy="7540625"/>
          </a:xfrm>
          <a:prstGeom prst="rect">
            <a:avLst/>
          </a:prstGeom>
        </p:spPr>
        <p:txBody>
          <a:bodyPr wrap="square" lIns="0" tIns="0" rIns="0" bIns="0" rtlCol="0" anchor="t">
            <a:spAutoFit/>
          </a:bodyPr>
          <a:p>
            <a:pPr marL="0" lvl="1" indent="-453390" algn="l">
              <a:lnSpc>
                <a:spcPts val="5880"/>
              </a:lnSpc>
              <a:spcBef>
                <a:spcPct val="0"/>
              </a:spcBef>
              <a:buFont typeface="Arial" panose="020B0604020202020204"/>
              <a:buChar char="•"/>
            </a:pPr>
            <a:r>
              <a:rPr lang="en-US" sz="4200" b="1">
                <a:solidFill>
                  <a:schemeClr val="tx1"/>
                </a:solidFill>
                <a:latin typeface="Times New Roman" panose="02020603050405020304" charset="0"/>
                <a:cs typeface="Times New Roman" panose="02020603050405020304" charset="0"/>
              </a:rPr>
              <a:t>Mục tiêu của dự án</a:t>
            </a:r>
            <a:r>
              <a:rPr lang="en-US" sz="4200">
                <a:solidFill>
                  <a:schemeClr val="tx1"/>
                </a:solidFill>
                <a:latin typeface="Times New Roman" panose="02020603050405020304" charset="0"/>
                <a:cs typeface="Times New Roman" panose="02020603050405020304" charset="0"/>
              </a:rPr>
              <a:t>: </a:t>
            </a:r>
            <a:r>
              <a:rPr lang="en-US" sz="4200">
                <a:latin typeface="Times New Roman" panose="02020603050405020304" charset="0"/>
                <a:cs typeface="Times New Roman" panose="02020603050405020304" charset="0"/>
                <a:sym typeface="+mn-ea"/>
              </a:rPr>
              <a:t>nâng cao hiệu suất công việc, giảm thời gian xử lý công việc, và cải thiện sự thuận tiện trong quản lý các hoạt động karaoke.</a:t>
            </a:r>
            <a:endParaRPr lang="en-US" sz="4200">
              <a:latin typeface="Times New Roman" panose="02020603050405020304" charset="0"/>
              <a:cs typeface="Times New Roman" panose="02020603050405020304" charset="0"/>
              <a:sym typeface="+mn-ea"/>
            </a:endParaRPr>
          </a:p>
          <a:p>
            <a:pPr marL="0" lvl="1" indent="-453390" algn="l">
              <a:lnSpc>
                <a:spcPts val="5880"/>
              </a:lnSpc>
              <a:spcBef>
                <a:spcPct val="0"/>
              </a:spcBef>
              <a:buFont typeface="Arial" panose="020B0604020202020204"/>
              <a:buChar char="•"/>
            </a:pPr>
            <a:r>
              <a:rPr lang="en-US" sz="4200" b="1">
                <a:solidFill>
                  <a:schemeClr val="tx1"/>
                </a:solidFill>
                <a:latin typeface="Times New Roman" panose="02020603050405020304" charset="0"/>
                <a:cs typeface="Times New Roman" panose="02020603050405020304" charset="0"/>
                <a:sym typeface="+mn-ea"/>
              </a:rPr>
              <a:t>Chiến lược của dự án</a:t>
            </a:r>
            <a:r>
              <a:rPr lang="en-US" sz="4200">
                <a:solidFill>
                  <a:schemeClr val="tx1"/>
                </a:solidFill>
                <a:latin typeface="Times New Roman" panose="02020603050405020304" charset="0"/>
                <a:cs typeface="Times New Roman" panose="02020603050405020304" charset="0"/>
                <a:sym typeface="+mn-ea"/>
              </a:rPr>
              <a:t>: xây dựng giao diện thân thiện, dễ sử dụng.Tính năng theo dõi hiệu suất của hệ thống. Nhân viên có thể theo dõi doanh thu, lịch đặt phòng và sử dụng dịch vụ một cách chi tiết, giúp họ hiểu rõ hơn về hoạt động của quán karaoke và đưa ra các quyết định thông minh.</a:t>
            </a:r>
            <a:endParaRPr lang="en-US" sz="4200">
              <a:solidFill>
                <a:schemeClr val="tx1"/>
              </a:solidFill>
              <a:latin typeface="Times New Roman" panose="02020603050405020304" charset="0"/>
              <a:cs typeface="Times New Roman" panose="02020603050405020304" charset="0"/>
              <a:sym typeface="+mn-ea"/>
            </a:endParaRPr>
          </a:p>
          <a:p>
            <a:pPr marL="0" lvl="1" indent="-453390" algn="l">
              <a:lnSpc>
                <a:spcPts val="5880"/>
              </a:lnSpc>
              <a:spcBef>
                <a:spcPct val="0"/>
              </a:spcBef>
              <a:buFont typeface="Arial" panose="020B0604020202020204"/>
              <a:buChar char="•"/>
            </a:pPr>
            <a:r>
              <a:rPr lang="en-US" sz="4200" b="1">
                <a:solidFill>
                  <a:schemeClr val="tx1"/>
                </a:solidFill>
                <a:latin typeface="Times New Roman" panose="02020603050405020304" charset="0"/>
                <a:cs typeface="Times New Roman" panose="02020603050405020304" charset="0"/>
                <a:sym typeface="+mn-ea"/>
              </a:rPr>
              <a:t>Tài nguyên của dự án:</a:t>
            </a:r>
            <a:r>
              <a:rPr lang="en-US" sz="4200">
                <a:solidFill>
                  <a:schemeClr val="tx1"/>
                </a:solidFill>
                <a:latin typeface="Times New Roman" panose="02020603050405020304" charset="0"/>
                <a:cs typeface="Times New Roman" panose="02020603050405020304" charset="0"/>
                <a:sym typeface="+mn-ea"/>
              </a:rPr>
              <a:t> </a:t>
            </a:r>
            <a:endParaRPr lang="en-US" sz="4200">
              <a:solidFill>
                <a:schemeClr val="tx1"/>
              </a:solidFill>
              <a:latin typeface="Times New Roman" panose="02020603050405020304" charset="0"/>
              <a:cs typeface="Times New Roman" panose="02020603050405020304" charset="0"/>
              <a:sym typeface="+mn-ea"/>
            </a:endParaRPr>
          </a:p>
          <a:p>
            <a:pPr marL="0" lvl="1" indent="0" algn="l">
              <a:lnSpc>
                <a:spcPts val="5880"/>
              </a:lnSpc>
              <a:spcBef>
                <a:spcPct val="0"/>
              </a:spcBef>
              <a:buFont typeface="Arial" panose="020B0604020202020204"/>
              <a:buNone/>
            </a:pPr>
            <a:r>
              <a:rPr lang="en-US" sz="4200">
                <a:solidFill>
                  <a:schemeClr val="tx1"/>
                </a:solidFill>
                <a:latin typeface="Times New Roman" panose="02020603050405020304" charset="0"/>
                <a:cs typeface="Times New Roman" panose="02020603050405020304" charset="0"/>
                <a:sym typeface="+mn-ea"/>
              </a:rPr>
              <a:t>      + Nhân lực: nhân viên tiếp tân và nhân viên quản lí   </a:t>
            </a:r>
            <a:endParaRPr lang="en-US" sz="4200">
              <a:solidFill>
                <a:schemeClr val="tx1"/>
              </a:solidFill>
              <a:latin typeface="Times New Roman" panose="02020603050405020304" charset="0"/>
              <a:cs typeface="Times New Roman" panose="02020603050405020304" charset="0"/>
              <a:sym typeface="+mn-ea"/>
            </a:endParaRPr>
          </a:p>
          <a:p>
            <a:pPr marL="0" lvl="1" indent="0" algn="l">
              <a:lnSpc>
                <a:spcPts val="5880"/>
              </a:lnSpc>
              <a:spcBef>
                <a:spcPct val="0"/>
              </a:spcBef>
              <a:buFont typeface="Arial" panose="020B0604020202020204"/>
              <a:buNone/>
            </a:pPr>
            <a:r>
              <a:rPr lang="en-US" sz="4200">
                <a:solidFill>
                  <a:schemeClr val="tx1"/>
                </a:solidFill>
                <a:latin typeface="Times New Roman" panose="02020603050405020304" charset="0"/>
                <a:cs typeface="Times New Roman" panose="02020603050405020304" charset="0"/>
                <a:sym typeface="+mn-ea"/>
              </a:rPr>
              <a:t>      + Vật lực: phòng karaoke và trang thiết bị, thiết bị kỹ thuật số  </a:t>
            </a:r>
            <a:endParaRPr lang="en-US" sz="4200">
              <a:solidFill>
                <a:schemeClr val="tx1"/>
              </a:solidFill>
              <a:latin typeface="Times New Roman" panose="02020603050405020304" charset="0"/>
              <a:cs typeface="Times New Roman" panose="02020603050405020304" charset="0"/>
              <a:sym typeface="+mn-ea"/>
            </a:endParaRPr>
          </a:p>
          <a:p>
            <a:pPr marL="0" lvl="1" indent="457200" algn="l">
              <a:lnSpc>
                <a:spcPts val="5880"/>
              </a:lnSpc>
              <a:spcBef>
                <a:spcPct val="0"/>
              </a:spcBef>
              <a:buFont typeface="Arial" panose="020B0604020202020204"/>
              <a:buNone/>
            </a:pPr>
            <a:r>
              <a:rPr lang="en-US" sz="4200">
                <a:solidFill>
                  <a:schemeClr val="tx1"/>
                </a:solidFill>
                <a:latin typeface="Times New Roman" panose="02020603050405020304" charset="0"/>
                <a:cs typeface="Times New Roman" panose="02020603050405020304" charset="0"/>
                <a:sym typeface="+mn-ea"/>
              </a:rPr>
              <a:t>  + Tài chính: Chi phí quản lí, tài chính dự phòng, ngân sách dự án.</a:t>
            </a:r>
            <a:endParaRPr lang="en-US" sz="4200">
              <a:solidFill>
                <a:schemeClr val="tx1"/>
              </a:solidFill>
              <a:latin typeface="Times New Roman" panose="02020603050405020304" charset="0"/>
              <a:cs typeface="Times New Roman" panose="02020603050405020304" charset="0"/>
              <a:sym typeface="+mn-ea"/>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4" name="Group 4"/>
          <p:cNvGrpSpPr/>
          <p:nvPr/>
        </p:nvGrpSpPr>
        <p:grpSpPr>
          <a:xfrm rot="-10800000">
            <a:off x="14388041" y="430705"/>
            <a:ext cx="5276948" cy="45698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6" name="TextBox 6"/>
          <p:cNvSpPr txBox="1"/>
          <p:nvPr/>
        </p:nvSpPr>
        <p:spPr>
          <a:xfrm>
            <a:off x="990600" y="342619"/>
            <a:ext cx="5531827" cy="984885"/>
          </a:xfrm>
          <a:prstGeom prst="rect">
            <a:avLst/>
          </a:prstGeom>
        </p:spPr>
        <p:txBody>
          <a:bodyPr lIns="0" tIns="0" rIns="0" bIns="0" rtlCol="0" anchor="t">
            <a:spAutoFit/>
          </a:bodyPr>
          <a:lstStyle/>
          <a:p>
            <a:pPr marL="0" lvl="0" indent="0">
              <a:lnSpc>
                <a:spcPts val="7680"/>
              </a:lnSpc>
              <a:spcBef>
                <a:spcPct val="0"/>
              </a:spcBef>
            </a:pPr>
            <a:r>
              <a:rPr lang="en-US" sz="6400" spc="-63">
                <a:solidFill>
                  <a:schemeClr val="tx1"/>
                </a:solidFill>
                <a:latin typeface="Times New Roman" panose="02020603050405020304" charset="0"/>
                <a:cs typeface="Times New Roman" panose="02020603050405020304" charset="0"/>
              </a:rPr>
              <a:t>8. Khởi nghiệp</a:t>
            </a:r>
            <a:endParaRPr lang="en-US" sz="6400" spc="-63">
              <a:solidFill>
                <a:schemeClr val="tx1"/>
              </a:solidFill>
              <a:latin typeface="Times New Roman" panose="02020603050405020304" charset="0"/>
              <a:cs typeface="Times New Roman" panose="02020603050405020304" charset="0"/>
            </a:endParaRPr>
          </a:p>
        </p:txBody>
      </p:sp>
      <p:grpSp>
        <p:nvGrpSpPr>
          <p:cNvPr id="7" name="Group 7"/>
          <p:cNvGrpSpPr/>
          <p:nvPr/>
        </p:nvGrpSpPr>
        <p:grpSpPr>
          <a:xfrm rot="-10800000">
            <a:off x="6647119" y="7356773"/>
            <a:ext cx="3801687" cy="3292279"/>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9" name="TextBox 3"/>
          <p:cNvSpPr txBox="1"/>
          <p:nvPr/>
        </p:nvSpPr>
        <p:spPr>
          <a:xfrm>
            <a:off x="838419" y="1485724"/>
            <a:ext cx="16340236" cy="1322070"/>
          </a:xfrm>
          <a:prstGeom prst="rect">
            <a:avLst/>
          </a:prstGeom>
        </p:spPr>
        <p:txBody>
          <a:bodyPr lIns="0" tIns="0" rIns="0" bIns="0" rtlCol="0" anchor="t">
            <a:spAutoFit/>
          </a:bodyPr>
          <a:p>
            <a:pPr>
              <a:lnSpc>
                <a:spcPts val="5155"/>
              </a:lnSpc>
            </a:pPr>
            <a:r>
              <a:rPr lang="en-US" sz="4000" b="1">
                <a:solidFill>
                  <a:schemeClr val="tx1"/>
                </a:solidFill>
                <a:latin typeface="Times New Roman" panose="02020603050405020304" charset="0"/>
                <a:cs typeface="Times New Roman" panose="02020603050405020304" charset="0"/>
              </a:rPr>
              <a:t>*-* DỰ ÁN CỦA NHÓM VÀ NHỮNG KẾ HOẠCH CHO DỰ ÁN *-*</a:t>
            </a:r>
            <a:endParaRPr lang="en-US" sz="4000" b="1">
              <a:solidFill>
                <a:schemeClr val="tx1"/>
              </a:solidFill>
              <a:latin typeface="Times New Roman" panose="02020603050405020304" charset="0"/>
              <a:cs typeface="Times New Roman" panose="02020603050405020304" charset="0"/>
            </a:endParaRPr>
          </a:p>
          <a:p>
            <a:pPr algn="ctr">
              <a:lnSpc>
                <a:spcPts val="5155"/>
              </a:lnSpc>
              <a:spcBef>
                <a:spcPct val="0"/>
              </a:spcBef>
            </a:pPr>
            <a:endParaRPr lang="en-US" sz="4000" b="1">
              <a:solidFill>
                <a:schemeClr val="tx1"/>
              </a:solidFill>
              <a:latin typeface="Times New Roman" panose="02020603050405020304" charset="0"/>
              <a:cs typeface="Times New Roman" panose="02020603050405020304" charset="0"/>
            </a:endParaRPr>
          </a:p>
        </p:txBody>
      </p:sp>
      <p:sp>
        <p:nvSpPr>
          <p:cNvPr id="19" name="TextBox 5"/>
          <p:cNvSpPr txBox="1"/>
          <p:nvPr/>
        </p:nvSpPr>
        <p:spPr>
          <a:xfrm>
            <a:off x="306705" y="2354580"/>
            <a:ext cx="17617440" cy="6032500"/>
          </a:xfrm>
          <a:prstGeom prst="rect">
            <a:avLst/>
          </a:prstGeom>
        </p:spPr>
        <p:txBody>
          <a:bodyPr wrap="square" lIns="0" tIns="0" rIns="0" bIns="0" rtlCol="0" anchor="t">
            <a:spAutoFit/>
          </a:bodyPr>
          <a:p>
            <a:pPr marL="906780" lvl="1" indent="-453390" algn="just">
              <a:lnSpc>
                <a:spcPts val="5880"/>
              </a:lnSpc>
              <a:spcBef>
                <a:spcPct val="0"/>
              </a:spcBef>
              <a:buFont typeface="Arial" panose="020B0604020202020204"/>
              <a:buChar char="•"/>
            </a:pPr>
            <a:r>
              <a:rPr lang="en-US" sz="4200" b="1">
                <a:solidFill>
                  <a:schemeClr val="tx1"/>
                </a:solidFill>
                <a:latin typeface="Times New Roman" panose="02020603050405020304" charset="0"/>
                <a:cs typeface="Times New Roman" panose="02020603050405020304" charset="0"/>
              </a:rPr>
              <a:t>Lộ trình của dự án</a:t>
            </a:r>
            <a:r>
              <a:rPr lang="en-US" sz="4200">
                <a:solidFill>
                  <a:schemeClr val="tx1"/>
                </a:solidFill>
                <a:latin typeface="Times New Roman" panose="02020603050405020304" charset="0"/>
                <a:cs typeface="Times New Roman" panose="02020603050405020304" charset="0"/>
              </a:rPr>
              <a:t>:</a:t>
            </a:r>
            <a:endParaRPr lang="en-US" sz="4200">
              <a:solidFill>
                <a:schemeClr val="tx1"/>
              </a:solidFill>
              <a:latin typeface="Times New Roman" panose="02020603050405020304" charset="0"/>
              <a:cs typeface="Times New Roman" panose="02020603050405020304" charset="0"/>
            </a:endParaRPr>
          </a:p>
          <a:p>
            <a:pPr marL="453390" lvl="1" indent="0" algn="just">
              <a:lnSpc>
                <a:spcPts val="5880"/>
              </a:lnSpc>
              <a:spcBef>
                <a:spcPct val="0"/>
              </a:spcBef>
              <a:buFont typeface="Arial" panose="020B0604020202020204"/>
              <a:buNone/>
            </a:pPr>
            <a:r>
              <a:rPr lang="en-US" sz="4200" b="1">
                <a:solidFill>
                  <a:schemeClr val="tx1"/>
                </a:solidFill>
                <a:latin typeface="Times New Roman" panose="02020603050405020304" charset="0"/>
                <a:cs typeface="Times New Roman" panose="02020603050405020304" charset="0"/>
              </a:rPr>
              <a:t>1.Xác định nhu cầu và mục tiêu:</a:t>
            </a:r>
            <a:r>
              <a:rPr lang="en-US" sz="4200">
                <a:solidFill>
                  <a:schemeClr val="tx1"/>
                </a:solidFill>
                <a:latin typeface="Times New Roman" panose="02020603050405020304" charset="0"/>
                <a:cs typeface="Times New Roman" panose="02020603050405020304" charset="0"/>
              </a:rPr>
              <a:t> Đối thoại với các bên liên quan để hiểu rõ nhu cầu của quán karaoke và mục tiêu mong muốn từ hệ thống quản lý, kết hợp với khảo sát thị trường và sáng tạo thêm những nghiệp vụ mới.</a:t>
            </a:r>
            <a:endParaRPr lang="en-US" sz="4200">
              <a:solidFill>
                <a:schemeClr val="tx1"/>
              </a:solidFill>
              <a:latin typeface="Times New Roman" panose="02020603050405020304" charset="0"/>
              <a:cs typeface="Times New Roman" panose="02020603050405020304" charset="0"/>
            </a:endParaRPr>
          </a:p>
          <a:p>
            <a:pPr marL="453390" lvl="1" indent="0" algn="just">
              <a:lnSpc>
                <a:spcPts val="5880"/>
              </a:lnSpc>
              <a:spcBef>
                <a:spcPct val="0"/>
              </a:spcBef>
              <a:buFont typeface="Arial" panose="020B0604020202020204"/>
              <a:buNone/>
            </a:pPr>
            <a:endParaRPr lang="en-US" sz="4200">
              <a:solidFill>
                <a:schemeClr val="tx1"/>
              </a:solidFill>
              <a:latin typeface="Times New Roman" panose="02020603050405020304" charset="0"/>
              <a:cs typeface="Times New Roman" panose="02020603050405020304" charset="0"/>
            </a:endParaRPr>
          </a:p>
          <a:p>
            <a:pPr marL="453390" lvl="1" indent="0" algn="just">
              <a:lnSpc>
                <a:spcPts val="5880"/>
              </a:lnSpc>
              <a:spcBef>
                <a:spcPct val="0"/>
              </a:spcBef>
              <a:buFont typeface="Arial" panose="020B0604020202020204"/>
              <a:buNone/>
            </a:pPr>
            <a:r>
              <a:rPr lang="en-US" sz="4200" b="1">
                <a:solidFill>
                  <a:schemeClr val="tx1"/>
                </a:solidFill>
                <a:latin typeface="Times New Roman" panose="02020603050405020304" charset="0"/>
                <a:cs typeface="Times New Roman" panose="02020603050405020304" charset="0"/>
              </a:rPr>
              <a:t>2.Tiến hành phân tích yêu cầu:</a:t>
            </a:r>
            <a:r>
              <a:rPr lang="en-US" sz="4200">
                <a:solidFill>
                  <a:schemeClr val="tx1"/>
                </a:solidFill>
                <a:latin typeface="Times New Roman" panose="02020603050405020304" charset="0"/>
                <a:cs typeface="Times New Roman" panose="02020603050405020304" charset="0"/>
              </a:rPr>
              <a:t> Tiếp tục phân tích chi tiết yêu cầu từ người sử dụng cuối, bao gồm nhân viên tiếp tân, nhân viên quản lý, và khách hàng. Xây dựng một tài liệu yêu cầu chi tiết để định rõ phạm vi và chức năng của hệ thống.</a:t>
            </a:r>
            <a:endParaRPr lang="en-US" sz="4200">
              <a:solidFill>
                <a:schemeClr val="tx1"/>
              </a:solidFill>
              <a:latin typeface="Times New Roman" panose="02020603050405020304" charset="0"/>
              <a:cs typeface="Times New Roman" panose="02020603050405020304" charset="0"/>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4" name="Group 4"/>
          <p:cNvGrpSpPr/>
          <p:nvPr/>
        </p:nvGrpSpPr>
        <p:grpSpPr>
          <a:xfrm rot="-10800000">
            <a:off x="12801811" y="8039275"/>
            <a:ext cx="5276948" cy="4569862"/>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6" name="TextBox 6"/>
          <p:cNvSpPr txBox="1"/>
          <p:nvPr/>
        </p:nvSpPr>
        <p:spPr>
          <a:xfrm>
            <a:off x="990600" y="342619"/>
            <a:ext cx="5531827" cy="984885"/>
          </a:xfrm>
          <a:prstGeom prst="rect">
            <a:avLst/>
          </a:prstGeom>
        </p:spPr>
        <p:txBody>
          <a:bodyPr lIns="0" tIns="0" rIns="0" bIns="0" rtlCol="0" anchor="t">
            <a:spAutoFit/>
          </a:bodyPr>
          <a:lstStyle/>
          <a:p>
            <a:pPr marL="0" lvl="0" indent="0">
              <a:lnSpc>
                <a:spcPts val="7680"/>
              </a:lnSpc>
              <a:spcBef>
                <a:spcPct val="0"/>
              </a:spcBef>
            </a:pPr>
            <a:r>
              <a:rPr lang="en-US" sz="6400" spc="-63">
                <a:solidFill>
                  <a:schemeClr val="tx1"/>
                </a:solidFill>
                <a:latin typeface="Times New Roman" panose="02020603050405020304" charset="0"/>
                <a:cs typeface="Times New Roman" panose="02020603050405020304" charset="0"/>
              </a:rPr>
              <a:t>8. Khởi nghiệp</a:t>
            </a:r>
            <a:endParaRPr lang="en-US" sz="6400" spc="-63">
              <a:solidFill>
                <a:schemeClr val="tx1"/>
              </a:solidFill>
              <a:latin typeface="Times New Roman" panose="02020603050405020304" charset="0"/>
              <a:cs typeface="Times New Roman" panose="02020603050405020304" charset="0"/>
            </a:endParaRPr>
          </a:p>
        </p:txBody>
      </p:sp>
      <p:grpSp>
        <p:nvGrpSpPr>
          <p:cNvPr id="7" name="Group 7"/>
          <p:cNvGrpSpPr/>
          <p:nvPr/>
        </p:nvGrpSpPr>
        <p:grpSpPr>
          <a:xfrm rot="-10800000">
            <a:off x="15925739" y="7734598"/>
            <a:ext cx="3801687" cy="3292279"/>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9" name="TextBox 3"/>
          <p:cNvSpPr txBox="1"/>
          <p:nvPr/>
        </p:nvSpPr>
        <p:spPr>
          <a:xfrm>
            <a:off x="838419" y="1485724"/>
            <a:ext cx="16340236" cy="1322070"/>
          </a:xfrm>
          <a:prstGeom prst="rect">
            <a:avLst/>
          </a:prstGeom>
        </p:spPr>
        <p:txBody>
          <a:bodyPr lIns="0" tIns="0" rIns="0" bIns="0" rtlCol="0" anchor="t">
            <a:spAutoFit/>
          </a:bodyPr>
          <a:p>
            <a:pPr>
              <a:lnSpc>
                <a:spcPts val="5155"/>
              </a:lnSpc>
            </a:pPr>
            <a:r>
              <a:rPr lang="en-US" sz="4000" b="1">
                <a:solidFill>
                  <a:schemeClr val="tx1"/>
                </a:solidFill>
                <a:latin typeface="Times New Roman" panose="02020603050405020304" charset="0"/>
                <a:cs typeface="Times New Roman" panose="02020603050405020304" charset="0"/>
              </a:rPr>
              <a:t>*-* DỰ ÁN CỦA NHÓM VÀ NHỮNG KẾ HOẠCH CHO DỰ ÁN *-*</a:t>
            </a:r>
            <a:endParaRPr lang="en-US" sz="4000" b="1">
              <a:solidFill>
                <a:schemeClr val="tx1"/>
              </a:solidFill>
              <a:latin typeface="Times New Roman" panose="02020603050405020304" charset="0"/>
              <a:cs typeface="Times New Roman" panose="02020603050405020304" charset="0"/>
            </a:endParaRPr>
          </a:p>
          <a:p>
            <a:pPr algn="ctr">
              <a:lnSpc>
                <a:spcPts val="5155"/>
              </a:lnSpc>
              <a:spcBef>
                <a:spcPct val="0"/>
              </a:spcBef>
            </a:pPr>
            <a:endParaRPr lang="en-US" sz="4000" b="1">
              <a:solidFill>
                <a:schemeClr val="tx1"/>
              </a:solidFill>
              <a:latin typeface="Times New Roman" panose="02020603050405020304" charset="0"/>
              <a:cs typeface="Times New Roman" panose="02020603050405020304" charset="0"/>
            </a:endParaRPr>
          </a:p>
        </p:txBody>
      </p:sp>
      <p:sp>
        <p:nvSpPr>
          <p:cNvPr id="19" name="TextBox 5"/>
          <p:cNvSpPr txBox="1"/>
          <p:nvPr/>
        </p:nvSpPr>
        <p:spPr>
          <a:xfrm>
            <a:off x="76200" y="2476500"/>
            <a:ext cx="17912080" cy="6032500"/>
          </a:xfrm>
          <a:prstGeom prst="rect">
            <a:avLst/>
          </a:prstGeom>
        </p:spPr>
        <p:txBody>
          <a:bodyPr wrap="square" lIns="0" tIns="0" rIns="0" bIns="0" rtlCol="0" anchor="t">
            <a:spAutoFit/>
          </a:bodyPr>
          <a:p>
            <a:pPr marL="453390" lvl="1" indent="0" algn="just">
              <a:lnSpc>
                <a:spcPts val="5880"/>
              </a:lnSpc>
              <a:spcBef>
                <a:spcPct val="0"/>
              </a:spcBef>
              <a:buFont typeface="Arial" panose="020B0604020202020204"/>
              <a:buNone/>
            </a:pPr>
            <a:r>
              <a:rPr lang="en-US" sz="4200" b="1">
                <a:solidFill>
                  <a:schemeClr val="tx1"/>
                </a:solidFill>
                <a:latin typeface="Times New Roman" panose="02020603050405020304" charset="0"/>
                <a:cs typeface="Times New Roman" panose="02020603050405020304" charset="0"/>
              </a:rPr>
              <a:t>3.Thiết kế:</a:t>
            </a:r>
            <a:r>
              <a:rPr lang="en-US" sz="4200">
                <a:solidFill>
                  <a:schemeClr val="tx1"/>
                </a:solidFill>
                <a:latin typeface="Times New Roman" panose="02020603050405020304" charset="0"/>
                <a:cs typeface="Times New Roman" panose="02020603050405020304" charset="0"/>
              </a:rPr>
              <a:t>  giao diện người dùng, cơ sở dữ liệu, và quy trình làm việc chi tiết,...</a:t>
            </a:r>
            <a:endParaRPr lang="en-US" sz="4200">
              <a:solidFill>
                <a:schemeClr val="tx1"/>
              </a:solidFill>
              <a:latin typeface="Times New Roman" panose="02020603050405020304" charset="0"/>
              <a:cs typeface="Times New Roman" panose="02020603050405020304" charset="0"/>
            </a:endParaRPr>
          </a:p>
          <a:p>
            <a:pPr marL="453390" lvl="1" indent="0" algn="just">
              <a:lnSpc>
                <a:spcPts val="5880"/>
              </a:lnSpc>
              <a:spcBef>
                <a:spcPct val="0"/>
              </a:spcBef>
              <a:buFont typeface="Arial" panose="020B0604020202020204"/>
              <a:buNone/>
            </a:pPr>
            <a:r>
              <a:rPr lang="en-US" sz="4200" b="1">
                <a:solidFill>
                  <a:schemeClr val="tx1"/>
                </a:solidFill>
                <a:latin typeface="Times New Roman" panose="02020603050405020304" charset="0"/>
                <a:cs typeface="Times New Roman" panose="02020603050405020304" charset="0"/>
              </a:rPr>
              <a:t>4. Tiến hành phát triển hệ thống :</a:t>
            </a:r>
            <a:r>
              <a:rPr lang="en-US" sz="4200">
                <a:solidFill>
                  <a:schemeClr val="tx1"/>
                </a:solidFill>
                <a:latin typeface="Times New Roman" panose="02020603050405020304" charset="0"/>
                <a:cs typeface="Times New Roman" panose="02020603050405020304" charset="0"/>
              </a:rPr>
              <a:t>Bắt đầu quá trình phát triển phần mềm dựa trên thiết kế đã được xác nhận</a:t>
            </a:r>
            <a:endParaRPr lang="en-US" sz="4200">
              <a:solidFill>
                <a:schemeClr val="tx1"/>
              </a:solidFill>
              <a:latin typeface="Times New Roman" panose="02020603050405020304" charset="0"/>
              <a:cs typeface="Times New Roman" panose="02020603050405020304" charset="0"/>
            </a:endParaRPr>
          </a:p>
          <a:p>
            <a:pPr marL="453390" lvl="1" indent="0" algn="just">
              <a:lnSpc>
                <a:spcPts val="5880"/>
              </a:lnSpc>
              <a:spcBef>
                <a:spcPct val="0"/>
              </a:spcBef>
              <a:buFont typeface="Arial" panose="020B0604020202020204"/>
              <a:buNone/>
            </a:pPr>
            <a:r>
              <a:rPr lang="en-US" sz="4200" b="1">
                <a:solidFill>
                  <a:schemeClr val="tx1"/>
                </a:solidFill>
                <a:latin typeface="Times New Roman" panose="02020603050405020304" charset="0"/>
                <a:cs typeface="Times New Roman" panose="02020603050405020304" charset="0"/>
              </a:rPr>
              <a:t>5. Kiểm thử và triển khai hệ thống :</a:t>
            </a:r>
            <a:r>
              <a:rPr lang="en-US" sz="4200">
                <a:solidFill>
                  <a:schemeClr val="tx1"/>
                </a:solidFill>
                <a:latin typeface="Times New Roman" panose="02020603050405020304" charset="0"/>
                <a:cs typeface="Times New Roman" panose="02020603050405020304" charset="0"/>
              </a:rPr>
              <a:t>Triển khai hệ thống vào môi trường thực tế, bao gồm việc cài đặt phần mềm và kết nối với các thiết bị kỹ thuật số và hạ tầng cần thiết.Kiểm tra tính toàn vẹn và hiệu suất của hệ thống trong môi trường thực tế.</a:t>
            </a:r>
            <a:endParaRPr lang="en-US" sz="4200">
              <a:solidFill>
                <a:schemeClr val="tx1"/>
              </a:solidFill>
              <a:latin typeface="Times New Roman" panose="02020603050405020304" charset="0"/>
              <a:cs typeface="Times New Roman" panose="02020603050405020304" charset="0"/>
            </a:endParaRPr>
          </a:p>
          <a:p>
            <a:pPr marL="453390" lvl="1" indent="0" algn="just">
              <a:lnSpc>
                <a:spcPts val="5880"/>
              </a:lnSpc>
              <a:spcBef>
                <a:spcPct val="0"/>
              </a:spcBef>
              <a:buFont typeface="Arial" panose="020B0604020202020204"/>
              <a:buNone/>
            </a:pPr>
            <a:r>
              <a:rPr lang="en-US" sz="4200" b="1">
                <a:solidFill>
                  <a:schemeClr val="tx1"/>
                </a:solidFill>
                <a:latin typeface="Times New Roman" panose="02020603050405020304" charset="0"/>
                <a:cs typeface="Times New Roman" panose="02020603050405020304" charset="0"/>
              </a:rPr>
              <a:t>6. Theo dõi và tối ưu hóa</a:t>
            </a:r>
            <a:endParaRPr lang="en-US" sz="4200" b="1">
              <a:solidFill>
                <a:schemeClr val="tx1"/>
              </a:solidFill>
              <a:latin typeface="Times New Roman" panose="02020603050405020304" charset="0"/>
              <a:cs typeface="Times New Roman" panose="02020603050405020304" charset="0"/>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6" name="TextBox 6"/>
          <p:cNvSpPr txBox="1"/>
          <p:nvPr/>
        </p:nvSpPr>
        <p:spPr>
          <a:xfrm>
            <a:off x="1028700" y="114019"/>
            <a:ext cx="5531827" cy="984885"/>
          </a:xfrm>
          <a:prstGeom prst="rect">
            <a:avLst/>
          </a:prstGeom>
        </p:spPr>
        <p:txBody>
          <a:bodyPr lIns="0" tIns="0" rIns="0" bIns="0" rtlCol="0" anchor="t">
            <a:spAutoFit/>
          </a:bodyPr>
          <a:lstStyle/>
          <a:p>
            <a:pPr marL="0" lvl="0" indent="0">
              <a:lnSpc>
                <a:spcPts val="7680"/>
              </a:lnSpc>
              <a:spcBef>
                <a:spcPct val="0"/>
              </a:spcBef>
            </a:pPr>
            <a:r>
              <a:rPr lang="en-US" sz="6400" spc="-63">
                <a:solidFill>
                  <a:srgbClr val="000000"/>
                </a:solidFill>
                <a:latin typeface="Times New Roman" panose="02020603050405020304" charset="0"/>
                <a:cs typeface="Times New Roman" panose="02020603050405020304" charset="0"/>
              </a:rPr>
              <a:t>8. Khởi nghiệp</a:t>
            </a:r>
            <a:endParaRPr lang="en-US" sz="6400" spc="-63">
              <a:solidFill>
                <a:srgbClr val="000000"/>
              </a:solidFill>
              <a:latin typeface="Times New Roman" panose="02020603050405020304" charset="0"/>
              <a:cs typeface="Times New Roman" panose="02020603050405020304" charset="0"/>
            </a:endParaRPr>
          </a:p>
        </p:txBody>
      </p:sp>
      <p:sp>
        <p:nvSpPr>
          <p:cNvPr id="9" name="TextBox 3"/>
          <p:cNvSpPr txBox="1"/>
          <p:nvPr/>
        </p:nvSpPr>
        <p:spPr>
          <a:xfrm>
            <a:off x="1524219" y="1099009"/>
            <a:ext cx="16340236" cy="1322070"/>
          </a:xfrm>
          <a:prstGeom prst="rect">
            <a:avLst/>
          </a:prstGeom>
        </p:spPr>
        <p:txBody>
          <a:bodyPr lIns="0" tIns="0" rIns="0" bIns="0" rtlCol="0" anchor="t">
            <a:spAutoFit/>
          </a:bodyPr>
          <a:p>
            <a:pPr>
              <a:lnSpc>
                <a:spcPts val="5155"/>
              </a:lnSpc>
            </a:pPr>
            <a:r>
              <a:rPr lang="en-US" sz="4000" b="1">
                <a:solidFill>
                  <a:schemeClr val="tx1"/>
                </a:solidFill>
                <a:latin typeface="Times New Roman" panose="02020603050405020304" charset="0"/>
                <a:cs typeface="Times New Roman" panose="02020603050405020304" charset="0"/>
              </a:rPr>
              <a:t>*-* SỰ KHÁC BIỆT VỀ DỰ ÁN CỦA NHÓM *-*</a:t>
            </a:r>
            <a:endParaRPr lang="en-US" sz="4000" b="1">
              <a:solidFill>
                <a:schemeClr val="tx1"/>
              </a:solidFill>
              <a:latin typeface="Times New Roman" panose="02020603050405020304" charset="0"/>
              <a:cs typeface="Times New Roman" panose="02020603050405020304" charset="0"/>
            </a:endParaRPr>
          </a:p>
          <a:p>
            <a:pPr algn="ctr">
              <a:lnSpc>
                <a:spcPts val="5155"/>
              </a:lnSpc>
              <a:spcBef>
                <a:spcPct val="0"/>
              </a:spcBef>
            </a:pPr>
            <a:endParaRPr lang="en-US" sz="4000" b="1">
              <a:solidFill>
                <a:schemeClr val="tx1"/>
              </a:solidFill>
              <a:latin typeface="Times New Roman" panose="02020603050405020304" charset="0"/>
              <a:cs typeface="Times New Roman" panose="02020603050405020304" charset="0"/>
            </a:endParaRPr>
          </a:p>
        </p:txBody>
      </p:sp>
      <p:sp>
        <p:nvSpPr>
          <p:cNvPr id="19" name="TextBox 5"/>
          <p:cNvSpPr txBox="1"/>
          <p:nvPr/>
        </p:nvSpPr>
        <p:spPr>
          <a:xfrm>
            <a:off x="306705" y="2019300"/>
            <a:ext cx="17617440" cy="7182485"/>
          </a:xfrm>
          <a:prstGeom prst="rect">
            <a:avLst/>
          </a:prstGeom>
        </p:spPr>
        <p:txBody>
          <a:bodyPr wrap="square" lIns="0" tIns="0" rIns="0" bIns="0" rtlCol="0" anchor="t">
            <a:noAutofit/>
          </a:bodyPr>
          <a:p>
            <a:pPr marL="906780" lvl="1" indent="-453390" algn="just">
              <a:lnSpc>
                <a:spcPts val="5880"/>
              </a:lnSpc>
              <a:spcBef>
                <a:spcPct val="0"/>
              </a:spcBef>
              <a:buFont typeface="Arial" panose="020B0604020202020204"/>
              <a:buChar char="•"/>
            </a:pPr>
            <a:r>
              <a:rPr lang="en-US" sz="4200">
                <a:solidFill>
                  <a:schemeClr val="tx1"/>
                </a:solidFill>
                <a:latin typeface="Times New Roman" panose="02020603050405020304" charset="0"/>
                <a:cs typeface="Times New Roman" panose="02020603050405020304" charset="0"/>
                <a:sym typeface="+mn-ea"/>
              </a:rPr>
              <a:t>Giao diện người dùng thân thiện: gười dùng có thể dễ dàng đặt phòng, chọn bài hát và sử dụng các dịch vụ mà không cần hướng dẫn chi tiết, tăng trải nghiệm và sự thoải mái.</a:t>
            </a:r>
            <a:endParaRPr lang="en-US" sz="4200">
              <a:solidFill>
                <a:schemeClr val="tx1"/>
              </a:solidFill>
              <a:latin typeface="Times New Roman" panose="02020603050405020304" charset="0"/>
              <a:cs typeface="Times New Roman" panose="02020603050405020304" charset="0"/>
              <a:sym typeface="+mn-ea"/>
            </a:endParaRPr>
          </a:p>
          <a:p>
            <a:pPr marL="906780" lvl="1" indent="-453390" algn="just">
              <a:lnSpc>
                <a:spcPts val="5880"/>
              </a:lnSpc>
              <a:spcBef>
                <a:spcPct val="0"/>
              </a:spcBef>
              <a:buFont typeface="Arial" panose="020B0604020202020204"/>
              <a:buChar char="•"/>
            </a:pPr>
            <a:r>
              <a:rPr lang="en-US" sz="4200">
                <a:solidFill>
                  <a:schemeClr val="tx1"/>
                </a:solidFill>
                <a:latin typeface="Times New Roman" panose="02020603050405020304" charset="0"/>
                <a:cs typeface="Times New Roman" panose="02020603050405020304" charset="0"/>
                <a:sym typeface="+mn-ea"/>
              </a:rPr>
              <a:t>Tính Năng Đặt Phòng Trước : Giảm thời gian chờ đợi tại quán, tạo trải nghiệm đặt phòng linh hoạt và thuận lợi.</a:t>
            </a:r>
            <a:endParaRPr lang="en-US" sz="4200">
              <a:solidFill>
                <a:schemeClr val="tx1"/>
              </a:solidFill>
              <a:latin typeface="Times New Roman" panose="02020603050405020304" charset="0"/>
              <a:cs typeface="Times New Roman" panose="02020603050405020304" charset="0"/>
              <a:sym typeface="+mn-ea"/>
            </a:endParaRPr>
          </a:p>
          <a:p>
            <a:pPr marL="906780" lvl="1" indent="-453390" algn="just">
              <a:lnSpc>
                <a:spcPts val="5880"/>
              </a:lnSpc>
              <a:spcBef>
                <a:spcPct val="0"/>
              </a:spcBef>
              <a:buFont typeface="Arial" panose="020B0604020202020204"/>
              <a:buChar char="•"/>
            </a:pPr>
            <a:r>
              <a:rPr lang="en-US" sz="4200">
                <a:solidFill>
                  <a:schemeClr val="tx1"/>
                </a:solidFill>
                <a:latin typeface="Times New Roman" panose="02020603050405020304" charset="0"/>
                <a:cs typeface="Times New Roman" panose="02020603050405020304" charset="0"/>
                <a:sym typeface="+mn-ea"/>
              </a:rPr>
              <a:t>Tích hợp chức năng quản lý kho thông minh, giúp quán theo dõi lượng tồn kho, dự đoán nhu cầu và tối ưu hóa quy trình quản lí dịch vụ.</a:t>
            </a:r>
            <a:endParaRPr lang="en-US" sz="4200">
              <a:solidFill>
                <a:schemeClr val="tx1"/>
              </a:solidFill>
              <a:latin typeface="Times New Roman" panose="02020603050405020304" charset="0"/>
              <a:cs typeface="Times New Roman" panose="02020603050405020304" charset="0"/>
              <a:sym typeface="+mn-ea"/>
            </a:endParaRPr>
          </a:p>
          <a:p>
            <a:pPr marL="906780" lvl="1" indent="-453390" algn="just">
              <a:lnSpc>
                <a:spcPts val="5880"/>
              </a:lnSpc>
              <a:spcBef>
                <a:spcPct val="0"/>
              </a:spcBef>
              <a:buFont typeface="Arial" panose="020B0604020202020204"/>
              <a:buChar char="•"/>
            </a:pPr>
            <a:r>
              <a:rPr lang="en-US" sz="4200">
                <a:solidFill>
                  <a:schemeClr val="tx1"/>
                </a:solidFill>
                <a:latin typeface="Times New Roman" panose="02020603050405020304" charset="0"/>
                <a:cs typeface="Times New Roman" panose="02020603050405020304" charset="0"/>
                <a:sym typeface="+mn-ea"/>
              </a:rPr>
              <a:t>Cung cấp tùy chọn bảo mật bằng mã xác nhận OTP khi nhân viên thực hiện các đổi mật khẩu, quên mật khẩu,...</a:t>
            </a:r>
            <a:endParaRPr lang="en-US" sz="4200">
              <a:solidFill>
                <a:schemeClr val="tx1"/>
              </a:solidFill>
              <a:latin typeface="Times New Roman" panose="02020603050405020304" charset="0"/>
              <a:cs typeface="Times New Roman" panose="02020603050405020304" charset="0"/>
              <a:sym typeface="+mn-ea"/>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F6F4EA"/>
        </a:solidFill>
        <a:effectLst/>
      </p:bgPr>
    </p:bg>
    <p:spTree>
      <p:nvGrpSpPr>
        <p:cNvPr id="1" name=""/>
        <p:cNvGrpSpPr/>
        <p:nvPr/>
      </p:nvGrpSpPr>
      <p:grpSpPr>
        <a:xfrm>
          <a:off x="0" y="0"/>
          <a:ext cx="0" cy="0"/>
          <a:chOff x="0" y="0"/>
          <a:chExt cx="0" cy="0"/>
        </a:xfrm>
      </p:grpSpPr>
      <p:sp>
        <p:nvSpPr>
          <p:cNvPr id="2" name="Text Box 1"/>
          <p:cNvSpPr txBox="1"/>
          <p:nvPr/>
        </p:nvSpPr>
        <p:spPr>
          <a:xfrm>
            <a:off x="1219200" y="2552700"/>
            <a:ext cx="15920720" cy="4476750"/>
          </a:xfrm>
          <a:prstGeom prst="rect">
            <a:avLst/>
          </a:prstGeom>
          <a:noFill/>
        </p:spPr>
        <p:txBody>
          <a:bodyPr wrap="square" rtlCol="0" anchor="t">
            <a:noAutofit/>
            <a:scene3d>
              <a:camera prst="orthographicFront"/>
              <a:lightRig rig="threePt" dir="t"/>
            </a:scene3d>
          </a:bodyPr>
          <a:p>
            <a:pPr algn="ctr"/>
            <a:r>
              <a:rPr lang="en-US" sz="8800">
                <a:ln w="22225">
                  <a:solidFill>
                    <a:schemeClr val="accent2"/>
                  </a:solidFill>
                  <a:prstDash val="solid"/>
                </a:ln>
                <a:solidFill>
                  <a:schemeClr val="accent2">
                    <a:lumMod val="40000"/>
                    <a:lumOff val="60000"/>
                  </a:schemeClr>
                </a:solidFill>
                <a:effectLst/>
                <a:latin typeface="Times New Roman" panose="02020603050405020304" charset="0"/>
                <a:cs typeface="Times New Roman" panose="02020603050405020304" charset="0"/>
              </a:rPr>
              <a:t>CHÂN THÀNH CẢM ƠN THẦY CÔ VÀ CÁC BẠN ĐÃ LẮNG NGHE</a:t>
            </a:r>
            <a:r>
              <a:rPr lang="en-US">
                <a:ln w="22225">
                  <a:solidFill>
                    <a:schemeClr val="accent2"/>
                  </a:solidFill>
                  <a:prstDash val="solid"/>
                </a:ln>
                <a:solidFill>
                  <a:schemeClr val="accent2">
                    <a:lumMod val="40000"/>
                    <a:lumOff val="60000"/>
                  </a:schemeClr>
                </a:solidFill>
                <a:effectLst/>
              </a:rPr>
              <a:t> </a:t>
            </a:r>
            <a:endParaRPr lang="en-US">
              <a:ln w="22225">
                <a:solidFill>
                  <a:schemeClr val="accent2"/>
                </a:solidFill>
                <a:prstDash val="solid"/>
              </a:ln>
              <a:solidFill>
                <a:schemeClr val="accent2">
                  <a:lumMod val="40000"/>
                  <a:lumOff val="60000"/>
                </a:schemeClr>
              </a:solidFill>
              <a:effectLs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4651"/>
        </a:solidFill>
        <a:effectLst/>
      </p:bgPr>
    </p:bg>
    <p:spTree>
      <p:nvGrpSpPr>
        <p:cNvPr id="1" name=""/>
        <p:cNvGrpSpPr/>
        <p:nvPr/>
      </p:nvGrpSpPr>
      <p:grpSpPr>
        <a:xfrm>
          <a:off x="0" y="0"/>
          <a:ext cx="0" cy="0"/>
          <a:chOff x="0" y="0"/>
          <a:chExt cx="0" cy="0"/>
        </a:xfrm>
      </p:grpSpPr>
      <p:sp>
        <p:nvSpPr>
          <p:cNvPr id="2" name="TextBox 2"/>
          <p:cNvSpPr txBox="1"/>
          <p:nvPr/>
        </p:nvSpPr>
        <p:spPr>
          <a:xfrm>
            <a:off x="718749" y="313945"/>
            <a:ext cx="14766361" cy="1066800"/>
          </a:xfrm>
          <a:prstGeom prst="rect">
            <a:avLst/>
          </a:prstGeom>
        </p:spPr>
        <p:txBody>
          <a:bodyPr lIns="0" tIns="0" rIns="0" bIns="0" rtlCol="0" anchor="t">
            <a:spAutoFit/>
          </a:bodyPr>
          <a:lstStyle/>
          <a:p>
            <a:pPr>
              <a:lnSpc>
                <a:spcPts val="8320"/>
              </a:lnSpc>
            </a:pPr>
            <a:r>
              <a:rPr lang="en-US" sz="6400">
                <a:solidFill>
                  <a:srgbClr val="A4E473"/>
                </a:solidFill>
                <a:latin typeface="Times New Roman" panose="02020603050405020304" charset="0"/>
                <a:cs typeface="Times New Roman" panose="02020603050405020304" charset="0"/>
              </a:rPr>
              <a:t>1. Giới thiệu - Đặt vấn đề</a:t>
            </a:r>
            <a:endParaRPr lang="en-US" sz="6400">
              <a:solidFill>
                <a:srgbClr val="A4E473"/>
              </a:solidFill>
              <a:latin typeface="Times New Roman" panose="02020603050405020304" charset="0"/>
              <a:cs typeface="Times New Roman" panose="02020603050405020304" charset="0"/>
            </a:endParaRPr>
          </a:p>
        </p:txBody>
      </p:sp>
      <p:grpSp>
        <p:nvGrpSpPr>
          <p:cNvPr id="3" name="Group 3"/>
          <p:cNvGrpSpPr/>
          <p:nvPr/>
        </p:nvGrpSpPr>
        <p:grpSpPr>
          <a:xfrm rot="0">
            <a:off x="-3563094" y="6077994"/>
            <a:ext cx="6383425" cy="5528076"/>
            <a:chOff x="0" y="0"/>
            <a:chExt cx="3619627" cy="3134614"/>
          </a:xfrm>
        </p:grpSpPr>
        <p:sp>
          <p:nvSpPr>
            <p:cNvPr id="4" name="Freeform 4"/>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5" name="Group 5"/>
          <p:cNvGrpSpPr/>
          <p:nvPr/>
        </p:nvGrpSpPr>
        <p:grpSpPr>
          <a:xfrm rot="0">
            <a:off x="1142710" y="7429307"/>
            <a:ext cx="3034530" cy="2627917"/>
            <a:chOff x="0" y="0"/>
            <a:chExt cx="3619627" cy="3134614"/>
          </a:xfrm>
        </p:grpSpPr>
        <p:sp>
          <p:nvSpPr>
            <p:cNvPr id="6" name="Freeform 6"/>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F4F4F4"/>
            </a:solidFill>
          </p:spPr>
        </p:sp>
      </p:grpSp>
      <p:grpSp>
        <p:nvGrpSpPr>
          <p:cNvPr id="7" name="Group 7"/>
          <p:cNvGrpSpPr/>
          <p:nvPr/>
        </p:nvGrpSpPr>
        <p:grpSpPr>
          <a:xfrm rot="0">
            <a:off x="2819687" y="8953575"/>
            <a:ext cx="2141618" cy="1854652"/>
            <a:chOff x="0" y="0"/>
            <a:chExt cx="3619627" cy="3134614"/>
          </a:xfrm>
        </p:grpSpPr>
        <p:sp>
          <p:nvSpPr>
            <p:cNvPr id="8" name="Freeform 8"/>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9" name="TextBox 7"/>
          <p:cNvSpPr txBox="1"/>
          <p:nvPr/>
        </p:nvSpPr>
        <p:spPr>
          <a:xfrm>
            <a:off x="685800" y="2095500"/>
            <a:ext cx="16760825" cy="6377940"/>
          </a:xfrm>
          <a:prstGeom prst="rect">
            <a:avLst/>
          </a:prstGeom>
        </p:spPr>
        <p:txBody>
          <a:bodyPr wrap="square" lIns="0" tIns="0" rIns="0" bIns="0" rtlCol="0" anchor="t">
            <a:spAutoFit/>
          </a:bodyPr>
          <a:p>
            <a:pPr marL="1096010" lvl="1" indent="-548005" algn="just">
              <a:lnSpc>
                <a:spcPts val="7105"/>
              </a:lnSpc>
              <a:buFont typeface="Arial" panose="020B0604020202020204"/>
              <a:buChar char="•"/>
            </a:pPr>
            <a:r>
              <a:rPr lang="en-US" sz="5075">
                <a:solidFill>
                  <a:srgbClr val="F4F4F4"/>
                </a:solidFill>
                <a:latin typeface="Times New Roman" panose="02020603050405020304" charset="0"/>
                <a:cs typeface="Times New Roman" panose="02020603050405020304" charset="0"/>
              </a:rPr>
              <a:t>Trong lĩnh vực giải trí karaoke ngày nay, quản lý hiệu quả trở thành một thách thức quan trọng do sự phổ biến và sự đa dạng ngày càng tăng. Việc quản lý một hệ thống karaoke không chỉ đơn giản là về việc đặt và thanh toán phòng hát, mà còn đặt ra các yêu cầu quản lý lịch trình, nhân sự và trải nghiệm người dùng.</a:t>
            </a:r>
            <a:endParaRPr lang="en-US" sz="5075">
              <a:solidFill>
                <a:srgbClr val="F4F4F4"/>
              </a:solidFill>
              <a:latin typeface="Times New Roman" panose="02020603050405020304" charset="0"/>
              <a:cs typeface="Times New Roman" panose="0202060305040502030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0">
            <a:off x="1031805" y="8198352"/>
            <a:ext cx="380203" cy="329258"/>
            <a:chOff x="0" y="0"/>
            <a:chExt cx="3619627" cy="3134614"/>
          </a:xfrm>
        </p:grpSpPr>
        <p:sp>
          <p:nvSpPr>
            <p:cNvPr id="3" name="Freeform 3"/>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4" name="Group 4"/>
          <p:cNvGrpSpPr/>
          <p:nvPr/>
        </p:nvGrpSpPr>
        <p:grpSpPr>
          <a:xfrm rot="0">
            <a:off x="16799111" y="2687862"/>
            <a:ext cx="2977778" cy="2578770"/>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4651"/>
            </a:solidFill>
          </p:spPr>
        </p:sp>
      </p:grpSp>
      <p:grpSp>
        <p:nvGrpSpPr>
          <p:cNvPr id="6" name="Group 6"/>
          <p:cNvGrpSpPr/>
          <p:nvPr/>
        </p:nvGrpSpPr>
        <p:grpSpPr>
          <a:xfrm rot="0">
            <a:off x="13660090" y="-135282"/>
            <a:ext cx="4201515" cy="3638531"/>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rot="0">
            <a:off x="13243939" y="-956153"/>
            <a:ext cx="2481390" cy="2148895"/>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sp>
        <p:nvSpPr>
          <p:cNvPr id="12" name="TextBox 12"/>
          <p:cNvSpPr txBox="1"/>
          <p:nvPr/>
        </p:nvSpPr>
        <p:spPr>
          <a:xfrm>
            <a:off x="560947" y="236183"/>
            <a:ext cx="5699080" cy="971550"/>
          </a:xfrm>
          <a:prstGeom prst="rect">
            <a:avLst/>
          </a:prstGeom>
        </p:spPr>
        <p:txBody>
          <a:bodyPr lIns="0" tIns="0" rIns="0" bIns="0" rtlCol="0" anchor="t">
            <a:spAutoFit/>
          </a:bodyPr>
          <a:lstStyle/>
          <a:p>
            <a:pPr>
              <a:lnSpc>
                <a:spcPts val="7680"/>
              </a:lnSpc>
              <a:spcBef>
                <a:spcPct val="0"/>
              </a:spcBef>
            </a:pPr>
            <a:r>
              <a:rPr lang="en-US" sz="6400" spc="-63">
                <a:solidFill>
                  <a:srgbClr val="000000"/>
                </a:solidFill>
                <a:latin typeface="Muli Bold" panose="00000800000000000000"/>
              </a:rPr>
              <a:t>2. Kế hoạch</a:t>
            </a:r>
            <a:endParaRPr lang="en-US" sz="6400" spc="-63">
              <a:solidFill>
                <a:srgbClr val="000000"/>
              </a:solidFill>
              <a:latin typeface="Muli Bold" panose="00000800000000000000"/>
            </a:endParaRPr>
          </a:p>
        </p:txBody>
      </p:sp>
      <p:sp>
        <p:nvSpPr>
          <p:cNvPr id="13" name="Text Box 12"/>
          <p:cNvSpPr txBox="1"/>
          <p:nvPr/>
        </p:nvSpPr>
        <p:spPr>
          <a:xfrm>
            <a:off x="233680" y="1283335"/>
            <a:ext cx="17273905" cy="8806815"/>
          </a:xfrm>
          <a:prstGeom prst="rect">
            <a:avLst/>
          </a:prstGeom>
          <a:noFill/>
        </p:spPr>
        <p:txBody>
          <a:bodyPr wrap="square" rtlCol="0" anchor="t">
            <a:noAutofit/>
          </a:bodyPr>
          <a:p>
            <a:pPr>
              <a:lnSpc>
                <a:spcPts val="5880"/>
              </a:lnSpc>
            </a:pPr>
            <a:r>
              <a:rPr lang="en-US" sz="4200">
                <a:solidFill>
                  <a:schemeClr val="tx1"/>
                </a:solidFill>
                <a:latin typeface="Times New Roman" panose="02020603050405020304" charset="0"/>
                <a:cs typeface="Times New Roman" panose="02020603050405020304" charset="0"/>
                <a:sym typeface="+mn-ea"/>
              </a:rPr>
              <a:t>- Nhận đề tài</a:t>
            </a:r>
            <a:endParaRPr lang="en-US" sz="4200">
              <a:solidFill>
                <a:schemeClr val="tx1"/>
              </a:solidFill>
              <a:latin typeface="Times New Roman" panose="02020603050405020304" charset="0"/>
              <a:cs typeface="Times New Roman" panose="02020603050405020304" charset="0"/>
            </a:endParaRPr>
          </a:p>
          <a:p>
            <a:pPr>
              <a:lnSpc>
                <a:spcPts val="5880"/>
              </a:lnSpc>
            </a:pPr>
            <a:r>
              <a:rPr lang="en-US" sz="4200">
                <a:solidFill>
                  <a:schemeClr val="tx1"/>
                </a:solidFill>
                <a:latin typeface="Times New Roman" panose="02020603050405020304" charset="0"/>
                <a:cs typeface="Times New Roman" panose="02020603050405020304" charset="0"/>
                <a:sym typeface="+mn-ea"/>
              </a:rPr>
              <a:t>- Tìm hiểu và thu thập thông tin nghiệp vụ và thu thập yêu cầu người dùng</a:t>
            </a:r>
            <a:endParaRPr lang="en-US" sz="4200">
              <a:solidFill>
                <a:schemeClr val="tx1"/>
              </a:solidFill>
              <a:latin typeface="Times New Roman" panose="02020603050405020304" charset="0"/>
              <a:cs typeface="Times New Roman" panose="02020603050405020304" charset="0"/>
              <a:sym typeface="+mn-ea"/>
            </a:endParaRPr>
          </a:p>
          <a:p>
            <a:pPr>
              <a:lnSpc>
                <a:spcPts val="5880"/>
              </a:lnSpc>
            </a:pPr>
            <a:r>
              <a:rPr lang="en-US" sz="4200">
                <a:solidFill>
                  <a:schemeClr val="tx1"/>
                </a:solidFill>
                <a:latin typeface="Times New Roman" panose="02020603050405020304" charset="0"/>
                <a:cs typeface="Times New Roman" panose="02020603050405020304" charset="0"/>
                <a:sym typeface="+mn-ea"/>
              </a:rPr>
              <a:t>- Phân tích yêu cầu người dùng và hướng xây dựng</a:t>
            </a:r>
            <a:endParaRPr lang="en-US" sz="4200">
              <a:solidFill>
                <a:schemeClr val="tx1"/>
              </a:solidFill>
              <a:latin typeface="Times New Roman" panose="02020603050405020304" charset="0"/>
              <a:cs typeface="Times New Roman" panose="02020603050405020304" charset="0"/>
            </a:endParaRPr>
          </a:p>
          <a:p>
            <a:pPr>
              <a:lnSpc>
                <a:spcPts val="5880"/>
              </a:lnSpc>
            </a:pPr>
            <a:r>
              <a:rPr lang="en-US" sz="4200">
                <a:solidFill>
                  <a:schemeClr val="tx1"/>
                </a:solidFill>
                <a:latin typeface="Times New Roman" panose="02020603050405020304" charset="0"/>
                <a:cs typeface="Times New Roman" panose="02020603050405020304" charset="0"/>
                <a:sym typeface="+mn-ea"/>
              </a:rPr>
              <a:t>-Tìm kiếm tài liệu tham khảo</a:t>
            </a:r>
            <a:endParaRPr lang="en-US" sz="4200">
              <a:solidFill>
                <a:schemeClr val="tx1"/>
              </a:solidFill>
              <a:latin typeface="Times New Roman" panose="02020603050405020304" charset="0"/>
              <a:cs typeface="Times New Roman" panose="02020603050405020304" charset="0"/>
              <a:sym typeface="+mn-ea"/>
            </a:endParaRPr>
          </a:p>
          <a:p>
            <a:pPr>
              <a:lnSpc>
                <a:spcPts val="5880"/>
              </a:lnSpc>
            </a:pPr>
            <a:r>
              <a:rPr lang="en-US" sz="4200">
                <a:solidFill>
                  <a:schemeClr val="tx1"/>
                </a:solidFill>
                <a:latin typeface="Times New Roman" panose="02020603050405020304" charset="0"/>
                <a:cs typeface="Times New Roman" panose="02020603050405020304" charset="0"/>
                <a:sym typeface="+mn-ea"/>
              </a:rPr>
              <a:t>-Xác định yêu cầu chức năng /phi chức năng và phạm vi giới hạn</a:t>
            </a:r>
            <a:endParaRPr lang="en-US" sz="4200">
              <a:solidFill>
                <a:schemeClr val="tx1"/>
              </a:solidFill>
              <a:latin typeface="Times New Roman" panose="02020603050405020304" charset="0"/>
              <a:cs typeface="Times New Roman" panose="02020603050405020304" charset="0"/>
            </a:endParaRPr>
          </a:p>
          <a:p>
            <a:pPr>
              <a:lnSpc>
                <a:spcPts val="5880"/>
              </a:lnSpc>
            </a:pPr>
            <a:r>
              <a:rPr lang="en-US" sz="4200">
                <a:solidFill>
                  <a:schemeClr val="tx1"/>
                </a:solidFill>
                <a:latin typeface="Times New Roman" panose="02020603050405020304" charset="0"/>
                <a:cs typeface="Times New Roman" panose="02020603050405020304" charset="0"/>
                <a:sym typeface="+mn-ea"/>
              </a:rPr>
              <a:t>-Vẽ sơ đồ hệ thống và database </a:t>
            </a:r>
            <a:endParaRPr lang="en-US" sz="4200">
              <a:solidFill>
                <a:schemeClr val="tx1"/>
              </a:solidFill>
              <a:latin typeface="Times New Roman" panose="02020603050405020304" charset="0"/>
              <a:cs typeface="Times New Roman" panose="02020603050405020304" charset="0"/>
            </a:endParaRPr>
          </a:p>
          <a:p>
            <a:pPr>
              <a:lnSpc>
                <a:spcPts val="5880"/>
              </a:lnSpc>
            </a:pPr>
            <a:r>
              <a:rPr lang="en-US" sz="4200">
                <a:solidFill>
                  <a:schemeClr val="tx1"/>
                </a:solidFill>
                <a:latin typeface="Times New Roman" panose="02020603050405020304" charset="0"/>
                <a:cs typeface="Times New Roman" panose="02020603050405020304" charset="0"/>
                <a:sym typeface="+mn-ea"/>
              </a:rPr>
              <a:t>-Thiết kế database</a:t>
            </a:r>
            <a:endParaRPr lang="en-US" sz="4200">
              <a:solidFill>
                <a:schemeClr val="tx1"/>
              </a:solidFill>
              <a:latin typeface="Times New Roman" panose="02020603050405020304" charset="0"/>
              <a:cs typeface="Times New Roman" panose="02020603050405020304" charset="0"/>
            </a:endParaRPr>
          </a:p>
          <a:p>
            <a:pPr>
              <a:lnSpc>
                <a:spcPts val="5880"/>
              </a:lnSpc>
            </a:pPr>
            <a:r>
              <a:rPr lang="en-US" sz="4200">
                <a:solidFill>
                  <a:schemeClr val="tx1"/>
                </a:solidFill>
                <a:latin typeface="Times New Roman" panose="02020603050405020304" charset="0"/>
                <a:cs typeface="Times New Roman" panose="02020603050405020304" charset="0"/>
                <a:sym typeface="+mn-ea"/>
              </a:rPr>
              <a:t>-Thiết kế giao diện cho hệ thống</a:t>
            </a:r>
            <a:endParaRPr lang="en-US" sz="4200">
              <a:solidFill>
                <a:schemeClr val="tx1"/>
              </a:solidFill>
              <a:latin typeface="Times New Roman" panose="02020603050405020304" charset="0"/>
              <a:cs typeface="Times New Roman" panose="02020603050405020304" charset="0"/>
            </a:endParaRPr>
          </a:p>
          <a:p>
            <a:pPr>
              <a:lnSpc>
                <a:spcPts val="5880"/>
              </a:lnSpc>
            </a:pPr>
            <a:r>
              <a:rPr lang="en-US" sz="4200">
                <a:solidFill>
                  <a:schemeClr val="tx1"/>
                </a:solidFill>
                <a:latin typeface="Times New Roman" panose="02020603050405020304" charset="0"/>
                <a:cs typeface="Times New Roman" panose="02020603050405020304" charset="0"/>
                <a:sym typeface="+mn-ea"/>
              </a:rPr>
              <a:t>-Xây dựng hệ thống hoàn chỉnh với các luồng sự kiện</a:t>
            </a:r>
            <a:endParaRPr lang="en-US" sz="4200">
              <a:solidFill>
                <a:schemeClr val="tx1"/>
              </a:solidFill>
              <a:latin typeface="Times New Roman" panose="02020603050405020304" charset="0"/>
              <a:cs typeface="Times New Roman" panose="02020603050405020304" charset="0"/>
            </a:endParaRPr>
          </a:p>
          <a:p>
            <a:pPr>
              <a:lnSpc>
                <a:spcPts val="5880"/>
              </a:lnSpc>
            </a:pPr>
            <a:r>
              <a:rPr lang="en-US" sz="4200">
                <a:solidFill>
                  <a:schemeClr val="tx1"/>
                </a:solidFill>
                <a:latin typeface="Times New Roman" panose="02020603050405020304" charset="0"/>
                <a:cs typeface="Times New Roman" panose="02020603050405020304" charset="0"/>
                <a:sym typeface="+mn-ea"/>
              </a:rPr>
              <a:t>-Kiểm thử</a:t>
            </a:r>
            <a:endParaRPr lang="en-US" sz="4200">
              <a:solidFill>
                <a:schemeClr val="tx1"/>
              </a:solidFill>
              <a:latin typeface="Times New Roman" panose="02020603050405020304" charset="0"/>
              <a:cs typeface="Times New Roman" panose="02020603050405020304" charset="0"/>
            </a:endParaRPr>
          </a:p>
          <a:p>
            <a:pPr>
              <a:lnSpc>
                <a:spcPts val="5880"/>
              </a:lnSpc>
            </a:pPr>
            <a:r>
              <a:rPr lang="en-US" sz="4200">
                <a:solidFill>
                  <a:schemeClr val="tx1"/>
                </a:solidFill>
                <a:latin typeface="Times New Roman" panose="02020603050405020304" charset="0"/>
                <a:cs typeface="Times New Roman" panose="02020603050405020304" charset="0"/>
                <a:sym typeface="+mn-ea"/>
              </a:rPr>
              <a:t>-Hoàn thiện tài liệu hệ thống và đề xuất hướng phát triển trong tương lai</a:t>
            </a:r>
            <a:endParaRPr lang="en-US" sz="4200">
              <a:solidFill>
                <a:schemeClr val="tx1"/>
              </a:solidFill>
              <a:latin typeface="Times New Roman" panose="02020603050405020304" charset="0"/>
              <a:cs typeface="Times New Roman" panose="02020603050405020304" charset="0"/>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219237" y="6286452"/>
            <a:ext cx="3595520" cy="2593799"/>
            <a:chOff x="0" y="0"/>
            <a:chExt cx="3619627" cy="2611189"/>
          </a:xfrm>
        </p:grpSpPr>
        <p:sp>
          <p:nvSpPr>
            <p:cNvPr id="3" name="Freeform 3"/>
            <p:cNvSpPr/>
            <p:nvPr/>
          </p:nvSpPr>
          <p:spPr>
            <a:xfrm>
              <a:off x="0" y="0"/>
              <a:ext cx="3619627" cy="2611189"/>
            </a:xfrm>
            <a:custGeom>
              <a:avLst/>
              <a:gdLst/>
              <a:ahLst/>
              <a:cxnLst/>
              <a:rect l="l" t="t" r="r" b="b"/>
              <a:pathLst>
                <a:path w="3619627" h="2611189">
                  <a:moveTo>
                    <a:pt x="3619627" y="1305595"/>
                  </a:moveTo>
                  <a:lnTo>
                    <a:pt x="2714752" y="2611189"/>
                  </a:lnTo>
                  <a:lnTo>
                    <a:pt x="904875" y="2611189"/>
                  </a:lnTo>
                  <a:lnTo>
                    <a:pt x="0" y="1305595"/>
                  </a:lnTo>
                  <a:lnTo>
                    <a:pt x="904875" y="0"/>
                  </a:lnTo>
                  <a:lnTo>
                    <a:pt x="2714625" y="0"/>
                  </a:lnTo>
                  <a:lnTo>
                    <a:pt x="3619627" y="1305595"/>
                  </a:lnTo>
                  <a:close/>
                </a:path>
              </a:pathLst>
            </a:custGeom>
            <a:solidFill>
              <a:srgbClr val="004651"/>
            </a:solidFill>
          </p:spPr>
        </p:sp>
      </p:grpSp>
      <p:grpSp>
        <p:nvGrpSpPr>
          <p:cNvPr id="4" name="Group 4"/>
          <p:cNvGrpSpPr/>
          <p:nvPr/>
        </p:nvGrpSpPr>
        <p:grpSpPr>
          <a:xfrm rot="-10800000">
            <a:off x="1540534" y="8065595"/>
            <a:ext cx="2791158" cy="2417156"/>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6" name="Group 6"/>
          <p:cNvGrpSpPr/>
          <p:nvPr/>
        </p:nvGrpSpPr>
        <p:grpSpPr>
          <a:xfrm rot="-10800000">
            <a:off x="1029067" y="6972202"/>
            <a:ext cx="1798578" cy="1557577"/>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rot="-10800000">
            <a:off x="300983" y="8574237"/>
            <a:ext cx="2479102" cy="2146914"/>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0" name="TextBox 10"/>
          <p:cNvSpPr txBox="1"/>
          <p:nvPr/>
        </p:nvSpPr>
        <p:spPr>
          <a:xfrm>
            <a:off x="1028700" y="9502597"/>
            <a:ext cx="5231327" cy="271144"/>
          </a:xfrm>
          <a:prstGeom prst="rect">
            <a:avLst/>
          </a:prstGeom>
        </p:spPr>
        <p:txBody>
          <a:bodyPr lIns="0" tIns="0" rIns="0" bIns="0" rtlCol="0" anchor="t">
            <a:spAutoFit/>
          </a:bodyPr>
          <a:lstStyle/>
          <a:p>
            <a:pPr>
              <a:lnSpc>
                <a:spcPts val="2380"/>
              </a:lnSpc>
              <a:spcBef>
                <a:spcPct val="0"/>
              </a:spcBef>
            </a:pPr>
            <a:r>
              <a:rPr lang="en-US" sz="1700" u="sng">
                <a:solidFill>
                  <a:srgbClr val="F4F4F4"/>
                </a:solidFill>
                <a:latin typeface="Muli Semi-Bold" panose="00000700000000000000"/>
                <a:hlinkClick r:id="rId1" action="ppaction://hlinksldjump"/>
              </a:rPr>
              <a:t>Quay lại Trang Chương trình</a:t>
            </a:r>
            <a:endParaRPr lang="en-US" sz="1700" u="sng">
              <a:solidFill>
                <a:srgbClr val="F4F4F4"/>
              </a:solidFill>
              <a:latin typeface="Muli Semi-Bold" panose="00000700000000000000"/>
              <a:hlinkClick r:id="rId1" action="ppaction://hlinksldjump"/>
            </a:endParaRPr>
          </a:p>
        </p:txBody>
      </p:sp>
      <p:sp>
        <p:nvSpPr>
          <p:cNvPr id="11" name="TextBox 11"/>
          <p:cNvSpPr txBox="1"/>
          <p:nvPr/>
        </p:nvSpPr>
        <p:spPr>
          <a:xfrm>
            <a:off x="833902" y="277234"/>
            <a:ext cx="7241307" cy="1066800"/>
          </a:xfrm>
          <a:prstGeom prst="rect">
            <a:avLst/>
          </a:prstGeom>
        </p:spPr>
        <p:txBody>
          <a:bodyPr lIns="0" tIns="0" rIns="0" bIns="0" rtlCol="0" anchor="t">
            <a:spAutoFit/>
          </a:bodyPr>
          <a:lstStyle/>
          <a:p>
            <a:pPr>
              <a:lnSpc>
                <a:spcPts val="8320"/>
              </a:lnSpc>
              <a:spcBef>
                <a:spcPct val="0"/>
              </a:spcBef>
            </a:pPr>
            <a:r>
              <a:rPr lang="en-US" sz="6400" spc="-63">
                <a:solidFill>
                  <a:srgbClr val="000000"/>
                </a:solidFill>
                <a:latin typeface="Times New Roman" panose="02020603050405020304" charset="0"/>
                <a:cs typeface="Times New Roman" panose="02020603050405020304" charset="0"/>
              </a:rPr>
              <a:t>3. Phân Tích</a:t>
            </a:r>
            <a:endParaRPr lang="en-US" sz="6400" spc="-63">
              <a:solidFill>
                <a:srgbClr val="000000"/>
              </a:solidFill>
              <a:latin typeface="Times New Roman" panose="02020603050405020304" charset="0"/>
              <a:cs typeface="Times New Roman" panose="02020603050405020304" charset="0"/>
            </a:endParaRPr>
          </a:p>
        </p:txBody>
      </p:sp>
      <p:sp>
        <p:nvSpPr>
          <p:cNvPr id="12" name="TextBox 11"/>
          <p:cNvSpPr txBox="1"/>
          <p:nvPr/>
        </p:nvSpPr>
        <p:spPr>
          <a:xfrm>
            <a:off x="838347" y="1180839"/>
            <a:ext cx="7241307" cy="1066800"/>
          </a:xfrm>
          <a:prstGeom prst="rect">
            <a:avLst/>
          </a:prstGeom>
        </p:spPr>
        <p:txBody>
          <a:bodyPr lIns="0" tIns="0" rIns="0" bIns="0" rtlCol="0" anchor="t">
            <a:spAutoFit/>
          </a:bodyPr>
          <a:p>
            <a:pPr>
              <a:lnSpc>
                <a:spcPts val="8320"/>
              </a:lnSpc>
              <a:spcBef>
                <a:spcPct val="0"/>
              </a:spcBef>
            </a:pPr>
            <a:r>
              <a:rPr lang="en-US" sz="4400" spc="-63">
                <a:solidFill>
                  <a:srgbClr val="000000"/>
                </a:solidFill>
                <a:latin typeface="Times New Roman" panose="02020603050405020304" charset="0"/>
                <a:cs typeface="Times New Roman" panose="02020603050405020304" charset="0"/>
              </a:rPr>
              <a:t>3.1 Mục đích</a:t>
            </a:r>
            <a:endParaRPr lang="en-US" sz="4400" spc="-63">
              <a:solidFill>
                <a:srgbClr val="000000"/>
              </a:solidFill>
              <a:latin typeface="Times New Roman" panose="02020603050405020304" charset="0"/>
              <a:cs typeface="Times New Roman" panose="02020603050405020304" charset="0"/>
            </a:endParaRPr>
          </a:p>
        </p:txBody>
      </p:sp>
      <p:sp>
        <p:nvSpPr>
          <p:cNvPr id="13" name="TextBox 11"/>
          <p:cNvSpPr txBox="1"/>
          <p:nvPr/>
        </p:nvSpPr>
        <p:spPr>
          <a:xfrm>
            <a:off x="1295400" y="2171700"/>
            <a:ext cx="15841345" cy="4267835"/>
          </a:xfrm>
          <a:prstGeom prst="rect">
            <a:avLst/>
          </a:prstGeom>
        </p:spPr>
        <p:txBody>
          <a:bodyPr wrap="square" lIns="0" tIns="0" rIns="0" bIns="0" rtlCol="0" anchor="t">
            <a:spAutoFit/>
          </a:bodyPr>
          <a:p>
            <a:pPr algn="just">
              <a:lnSpc>
                <a:spcPts val="8320"/>
              </a:lnSpc>
              <a:spcBef>
                <a:spcPct val="0"/>
              </a:spcBef>
            </a:pPr>
            <a:r>
              <a:rPr lang="en-US" sz="4400" spc="-63">
                <a:solidFill>
                  <a:srgbClr val="000000"/>
                </a:solidFill>
                <a:latin typeface="Times New Roman" panose="02020603050405020304" charset="0"/>
                <a:cs typeface="Times New Roman" panose="02020603050405020304" charset="0"/>
              </a:rPr>
              <a:t>Tối ưu hóa quản lý karaoke: cung cấp tính năng đặt phòng trực tuyến và theo dõi lịch trình sử dụng phòng. Ngoài ra, giúp doanh nghiệp duy trì sự hiệu quả trong quản lý nhân sự và nâng cao trải nghiệm khách hàng trong ngành giải trí karaoke.</a:t>
            </a:r>
            <a:endParaRPr lang="en-US" sz="4400" spc="-63">
              <a:solidFill>
                <a:srgbClr val="000000"/>
              </a:solidFill>
              <a:latin typeface="Times New Roman" panose="02020603050405020304" charset="0"/>
              <a:cs typeface="Times New Roman" panose="02020603050405020304"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447837" y="6972252"/>
            <a:ext cx="3595520" cy="2593799"/>
            <a:chOff x="0" y="0"/>
            <a:chExt cx="3619627" cy="2611189"/>
          </a:xfrm>
        </p:grpSpPr>
        <p:sp>
          <p:nvSpPr>
            <p:cNvPr id="3" name="Freeform 3"/>
            <p:cNvSpPr/>
            <p:nvPr/>
          </p:nvSpPr>
          <p:spPr>
            <a:xfrm>
              <a:off x="0" y="0"/>
              <a:ext cx="3619627" cy="2611189"/>
            </a:xfrm>
            <a:custGeom>
              <a:avLst/>
              <a:gdLst/>
              <a:ahLst/>
              <a:cxnLst/>
              <a:rect l="l" t="t" r="r" b="b"/>
              <a:pathLst>
                <a:path w="3619627" h="2611189">
                  <a:moveTo>
                    <a:pt x="3619627" y="1305595"/>
                  </a:moveTo>
                  <a:lnTo>
                    <a:pt x="2714752" y="2611189"/>
                  </a:lnTo>
                  <a:lnTo>
                    <a:pt x="904875" y="2611189"/>
                  </a:lnTo>
                  <a:lnTo>
                    <a:pt x="0" y="1305595"/>
                  </a:lnTo>
                  <a:lnTo>
                    <a:pt x="904875" y="0"/>
                  </a:lnTo>
                  <a:lnTo>
                    <a:pt x="2714625" y="0"/>
                  </a:lnTo>
                  <a:lnTo>
                    <a:pt x="3619627" y="1305595"/>
                  </a:lnTo>
                  <a:close/>
                </a:path>
              </a:pathLst>
            </a:custGeom>
            <a:solidFill>
              <a:srgbClr val="004651"/>
            </a:solidFill>
          </p:spPr>
        </p:sp>
      </p:grpSp>
      <p:grpSp>
        <p:nvGrpSpPr>
          <p:cNvPr id="4" name="Group 4"/>
          <p:cNvGrpSpPr/>
          <p:nvPr/>
        </p:nvGrpSpPr>
        <p:grpSpPr>
          <a:xfrm rot="-10800000">
            <a:off x="1540534" y="8065595"/>
            <a:ext cx="2791158" cy="2417156"/>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6" name="Group 6"/>
          <p:cNvGrpSpPr/>
          <p:nvPr/>
        </p:nvGrpSpPr>
        <p:grpSpPr>
          <a:xfrm rot="-10800000">
            <a:off x="1029067" y="6972202"/>
            <a:ext cx="1798578" cy="1557577"/>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rot="-10800000">
            <a:off x="300983" y="8574237"/>
            <a:ext cx="2479102" cy="2146914"/>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833902" y="277234"/>
            <a:ext cx="7241307" cy="1033145"/>
          </a:xfrm>
          <a:prstGeom prst="rect">
            <a:avLst/>
          </a:prstGeom>
        </p:spPr>
        <p:txBody>
          <a:bodyPr lIns="0" tIns="0" rIns="0" bIns="0" rtlCol="0" anchor="t">
            <a:spAutoFit/>
          </a:bodyPr>
          <a:lstStyle/>
          <a:p>
            <a:pPr>
              <a:lnSpc>
                <a:spcPts val="8320"/>
              </a:lnSpc>
              <a:spcBef>
                <a:spcPct val="0"/>
              </a:spcBef>
            </a:pPr>
            <a:r>
              <a:rPr lang="en-US" sz="6400" spc="-63">
                <a:solidFill>
                  <a:srgbClr val="000000"/>
                </a:solidFill>
                <a:latin typeface="Muli Bold" panose="00000800000000000000"/>
              </a:rPr>
              <a:t>3. Phân Tích</a:t>
            </a:r>
            <a:endParaRPr lang="en-US" sz="6400" spc="-63">
              <a:solidFill>
                <a:srgbClr val="000000"/>
              </a:solidFill>
              <a:latin typeface="Muli Bold" panose="00000800000000000000"/>
            </a:endParaRPr>
          </a:p>
        </p:txBody>
      </p:sp>
      <p:sp>
        <p:nvSpPr>
          <p:cNvPr id="13" name="TextBox 11"/>
          <p:cNvSpPr txBox="1"/>
          <p:nvPr/>
        </p:nvSpPr>
        <p:spPr>
          <a:xfrm>
            <a:off x="838347" y="1180839"/>
            <a:ext cx="7241307" cy="1066800"/>
          </a:xfrm>
          <a:prstGeom prst="rect">
            <a:avLst/>
          </a:prstGeom>
        </p:spPr>
        <p:txBody>
          <a:bodyPr lIns="0" tIns="0" rIns="0" bIns="0" rtlCol="0" anchor="t">
            <a:spAutoFit/>
          </a:bodyPr>
          <a:p>
            <a:pPr>
              <a:lnSpc>
                <a:spcPts val="8320"/>
              </a:lnSpc>
              <a:spcBef>
                <a:spcPct val="0"/>
              </a:spcBef>
            </a:pPr>
            <a:r>
              <a:rPr lang="en-US" sz="4400" spc="-63">
                <a:solidFill>
                  <a:srgbClr val="000000"/>
                </a:solidFill>
                <a:latin typeface="Times New Roman" panose="02020603050405020304" charset="0"/>
                <a:cs typeface="Times New Roman" panose="02020603050405020304" charset="0"/>
              </a:rPr>
              <a:t>3.1 Phạm vi</a:t>
            </a:r>
            <a:endParaRPr lang="en-US" sz="4400" spc="-63">
              <a:solidFill>
                <a:srgbClr val="000000"/>
              </a:solidFill>
              <a:latin typeface="Times New Roman" panose="02020603050405020304" charset="0"/>
              <a:cs typeface="Times New Roman" panose="02020603050405020304" charset="0"/>
            </a:endParaRPr>
          </a:p>
        </p:txBody>
      </p:sp>
      <p:sp>
        <p:nvSpPr>
          <p:cNvPr id="14" name="TextBox 11"/>
          <p:cNvSpPr txBox="1"/>
          <p:nvPr/>
        </p:nvSpPr>
        <p:spPr>
          <a:xfrm>
            <a:off x="838200" y="2400300"/>
            <a:ext cx="17090390" cy="4267835"/>
          </a:xfrm>
          <a:prstGeom prst="rect">
            <a:avLst/>
          </a:prstGeom>
        </p:spPr>
        <p:txBody>
          <a:bodyPr wrap="square" lIns="0" tIns="0" rIns="0" bIns="0" rtlCol="0" anchor="t">
            <a:spAutoFit/>
          </a:bodyPr>
          <a:p>
            <a:pPr>
              <a:lnSpc>
                <a:spcPts val="8320"/>
              </a:lnSpc>
              <a:spcBef>
                <a:spcPct val="0"/>
              </a:spcBef>
            </a:pPr>
            <a:r>
              <a:rPr lang="en-US" sz="4400" spc="-63">
                <a:solidFill>
                  <a:srgbClr val="000000"/>
                </a:solidFill>
                <a:latin typeface="Times New Roman" panose="02020603050405020304" charset="0"/>
                <a:cs typeface="Times New Roman" panose="02020603050405020304" charset="0"/>
              </a:rPr>
              <a:t>Ứng dụng được sử dụng chủ yếu trong phạm vi cửa hàng karaoke nhỏ và vừa, được sử dụng bởi nhân viên tiếp tân và nhân viên quản lý. </a:t>
            </a:r>
            <a:endParaRPr lang="en-US" sz="4400" spc="-63">
              <a:solidFill>
                <a:srgbClr val="000000"/>
              </a:solidFill>
              <a:latin typeface="Times New Roman" panose="02020603050405020304" charset="0"/>
              <a:cs typeface="Times New Roman" panose="02020603050405020304" charset="0"/>
            </a:endParaRPr>
          </a:p>
          <a:p>
            <a:pPr>
              <a:lnSpc>
                <a:spcPts val="8320"/>
              </a:lnSpc>
              <a:spcBef>
                <a:spcPct val="0"/>
              </a:spcBef>
            </a:pPr>
            <a:r>
              <a:rPr lang="en-US" sz="4400" spc="-63">
                <a:solidFill>
                  <a:srgbClr val="000000"/>
                </a:solidFill>
                <a:latin typeface="Times New Roman" panose="02020603050405020304" charset="0"/>
                <a:cs typeface="Times New Roman" panose="02020603050405020304" charset="0"/>
              </a:rPr>
              <a:t>Bao gồm các chức năng cơ bản như quản lý đặt phòng, quản lý khách hàng, quản lý nhân viên, quản lý tài khoản, quản lý thống kê, quản lý dịch vụ.</a:t>
            </a:r>
            <a:endParaRPr lang="en-US" sz="4400" spc="-63">
              <a:solidFill>
                <a:srgbClr val="000000"/>
              </a:solidFill>
              <a:latin typeface="Times New Roman" panose="02020603050405020304" charset="0"/>
              <a:cs typeface="Times New Roman" panose="02020603050405020304"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272577" y="5989907"/>
            <a:ext cx="3595520" cy="2593799"/>
            <a:chOff x="0" y="0"/>
            <a:chExt cx="3619627" cy="2611189"/>
          </a:xfrm>
        </p:grpSpPr>
        <p:sp>
          <p:nvSpPr>
            <p:cNvPr id="3" name="Freeform 3"/>
            <p:cNvSpPr/>
            <p:nvPr/>
          </p:nvSpPr>
          <p:spPr>
            <a:xfrm>
              <a:off x="0" y="0"/>
              <a:ext cx="3619627" cy="2611189"/>
            </a:xfrm>
            <a:custGeom>
              <a:avLst/>
              <a:gdLst/>
              <a:ahLst/>
              <a:cxnLst/>
              <a:rect l="l" t="t" r="r" b="b"/>
              <a:pathLst>
                <a:path w="3619627" h="2611189">
                  <a:moveTo>
                    <a:pt x="3619627" y="1305595"/>
                  </a:moveTo>
                  <a:lnTo>
                    <a:pt x="2714752" y="2611189"/>
                  </a:lnTo>
                  <a:lnTo>
                    <a:pt x="904875" y="2611189"/>
                  </a:lnTo>
                  <a:lnTo>
                    <a:pt x="0" y="1305595"/>
                  </a:lnTo>
                  <a:lnTo>
                    <a:pt x="904875" y="0"/>
                  </a:lnTo>
                  <a:lnTo>
                    <a:pt x="2714625" y="0"/>
                  </a:lnTo>
                  <a:lnTo>
                    <a:pt x="3619627" y="1305595"/>
                  </a:lnTo>
                  <a:close/>
                </a:path>
              </a:pathLst>
            </a:custGeom>
            <a:solidFill>
              <a:srgbClr val="004651"/>
            </a:solidFill>
          </p:spPr>
        </p:sp>
      </p:grpSp>
      <p:grpSp>
        <p:nvGrpSpPr>
          <p:cNvPr id="4" name="Group 4"/>
          <p:cNvGrpSpPr/>
          <p:nvPr/>
        </p:nvGrpSpPr>
        <p:grpSpPr>
          <a:xfrm rot="-10800000">
            <a:off x="1540534" y="8065595"/>
            <a:ext cx="2791158" cy="2417156"/>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6" name="Group 6"/>
          <p:cNvGrpSpPr/>
          <p:nvPr/>
        </p:nvGrpSpPr>
        <p:grpSpPr>
          <a:xfrm rot="-10800000">
            <a:off x="1066532" y="6508017"/>
            <a:ext cx="1798578" cy="1557577"/>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rot="-10800000">
            <a:off x="300983" y="8574237"/>
            <a:ext cx="2479102" cy="2146914"/>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2" name="TextBox 12"/>
          <p:cNvSpPr txBox="1"/>
          <p:nvPr/>
        </p:nvSpPr>
        <p:spPr>
          <a:xfrm>
            <a:off x="4114800" y="9791700"/>
            <a:ext cx="9823450" cy="430530"/>
          </a:xfrm>
          <a:prstGeom prst="rect">
            <a:avLst/>
          </a:prstGeom>
        </p:spPr>
        <p:txBody>
          <a:bodyPr wrap="square" lIns="0" tIns="0" rIns="0" bIns="0" rtlCol="0" anchor="t">
            <a:spAutoFit/>
          </a:bodyPr>
          <a:lstStyle/>
          <a:p>
            <a:pPr algn="ctr">
              <a:lnSpc>
                <a:spcPts val="3360"/>
              </a:lnSpc>
              <a:spcBef>
                <a:spcPct val="0"/>
              </a:spcBef>
            </a:pPr>
            <a:r>
              <a:rPr lang="en-US" sz="4800">
                <a:solidFill>
                  <a:srgbClr val="000000"/>
                </a:solidFill>
                <a:latin typeface="Times New Roman" panose="02020603050405020304" charset="0"/>
                <a:cs typeface="Times New Roman" panose="02020603050405020304" charset="0"/>
              </a:rPr>
              <a:t>Mô hình usecase tổng quát</a:t>
            </a:r>
            <a:endParaRPr lang="en-US" sz="4800">
              <a:solidFill>
                <a:srgbClr val="000000"/>
              </a:solidFill>
              <a:latin typeface="Times New Roman" panose="02020603050405020304" charset="0"/>
              <a:cs typeface="Times New Roman" panose="02020603050405020304" charset="0"/>
            </a:endParaRPr>
          </a:p>
        </p:txBody>
      </p:sp>
      <p:sp>
        <p:nvSpPr>
          <p:cNvPr id="14" name="TextBox 14"/>
          <p:cNvSpPr txBox="1"/>
          <p:nvPr/>
        </p:nvSpPr>
        <p:spPr>
          <a:xfrm>
            <a:off x="833902" y="114039"/>
            <a:ext cx="7241307" cy="1033145"/>
          </a:xfrm>
          <a:prstGeom prst="rect">
            <a:avLst/>
          </a:prstGeom>
        </p:spPr>
        <p:txBody>
          <a:bodyPr lIns="0" tIns="0" rIns="0" bIns="0" rtlCol="0" anchor="t">
            <a:spAutoFit/>
          </a:bodyPr>
          <a:lstStyle/>
          <a:p>
            <a:pPr>
              <a:lnSpc>
                <a:spcPts val="8320"/>
              </a:lnSpc>
              <a:spcBef>
                <a:spcPct val="0"/>
              </a:spcBef>
            </a:pPr>
            <a:r>
              <a:rPr lang="en-US" sz="6400" spc="-63">
                <a:solidFill>
                  <a:srgbClr val="000000"/>
                </a:solidFill>
                <a:latin typeface="Times New Roman" panose="02020603050405020304" charset="0"/>
                <a:cs typeface="Times New Roman" panose="02020603050405020304" charset="0"/>
              </a:rPr>
              <a:t>4. Thiết kế</a:t>
            </a:r>
            <a:endParaRPr lang="en-US" sz="6400" spc="-63">
              <a:solidFill>
                <a:srgbClr val="000000"/>
              </a:solidFill>
              <a:latin typeface="Times New Roman" panose="02020603050405020304" charset="0"/>
              <a:cs typeface="Times New Roman" panose="02020603050405020304" charset="0"/>
            </a:endParaRPr>
          </a:p>
        </p:txBody>
      </p:sp>
      <p:pic>
        <p:nvPicPr>
          <p:cNvPr id="10" name="Picture 9"/>
          <p:cNvPicPr>
            <a:picLocks noChangeAspect="1"/>
          </p:cNvPicPr>
          <p:nvPr/>
        </p:nvPicPr>
        <p:blipFill>
          <a:blip r:embed="rId1"/>
          <a:stretch>
            <a:fillRect/>
          </a:stretch>
        </p:blipFill>
        <p:spPr>
          <a:xfrm>
            <a:off x="2047240" y="1235710"/>
            <a:ext cx="13515975" cy="826325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272577" y="5989907"/>
            <a:ext cx="3595520" cy="2593799"/>
            <a:chOff x="0" y="0"/>
            <a:chExt cx="3619627" cy="2611189"/>
          </a:xfrm>
        </p:grpSpPr>
        <p:sp>
          <p:nvSpPr>
            <p:cNvPr id="3" name="Freeform 3"/>
            <p:cNvSpPr/>
            <p:nvPr/>
          </p:nvSpPr>
          <p:spPr>
            <a:xfrm>
              <a:off x="0" y="0"/>
              <a:ext cx="3619627" cy="2611189"/>
            </a:xfrm>
            <a:custGeom>
              <a:avLst/>
              <a:gdLst/>
              <a:ahLst/>
              <a:cxnLst/>
              <a:rect l="l" t="t" r="r" b="b"/>
              <a:pathLst>
                <a:path w="3619627" h="2611189">
                  <a:moveTo>
                    <a:pt x="3619627" y="1305595"/>
                  </a:moveTo>
                  <a:lnTo>
                    <a:pt x="2714752" y="2611189"/>
                  </a:lnTo>
                  <a:lnTo>
                    <a:pt x="904875" y="2611189"/>
                  </a:lnTo>
                  <a:lnTo>
                    <a:pt x="0" y="1305595"/>
                  </a:lnTo>
                  <a:lnTo>
                    <a:pt x="904875" y="0"/>
                  </a:lnTo>
                  <a:lnTo>
                    <a:pt x="2714625" y="0"/>
                  </a:lnTo>
                  <a:lnTo>
                    <a:pt x="3619627" y="1305595"/>
                  </a:lnTo>
                  <a:close/>
                </a:path>
              </a:pathLst>
            </a:custGeom>
            <a:solidFill>
              <a:srgbClr val="004651"/>
            </a:solidFill>
          </p:spPr>
        </p:sp>
      </p:grpSp>
      <p:grpSp>
        <p:nvGrpSpPr>
          <p:cNvPr id="4" name="Group 4"/>
          <p:cNvGrpSpPr/>
          <p:nvPr/>
        </p:nvGrpSpPr>
        <p:grpSpPr>
          <a:xfrm rot="-10800000">
            <a:off x="1540534" y="8065595"/>
            <a:ext cx="2791158" cy="2417156"/>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6" name="Group 6"/>
          <p:cNvGrpSpPr/>
          <p:nvPr/>
        </p:nvGrpSpPr>
        <p:grpSpPr>
          <a:xfrm rot="-10800000">
            <a:off x="1029067" y="6508017"/>
            <a:ext cx="1798578" cy="1557577"/>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rot="-10800000">
            <a:off x="300983" y="8574237"/>
            <a:ext cx="2479102" cy="2146914"/>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525183" y="486832"/>
            <a:ext cx="7241307" cy="1066800"/>
          </a:xfrm>
          <a:prstGeom prst="rect">
            <a:avLst/>
          </a:prstGeom>
        </p:spPr>
        <p:txBody>
          <a:bodyPr lIns="0" tIns="0" rIns="0" bIns="0" rtlCol="0" anchor="t">
            <a:spAutoFit/>
          </a:bodyPr>
          <a:lstStyle/>
          <a:p>
            <a:pPr>
              <a:lnSpc>
                <a:spcPts val="8320"/>
              </a:lnSpc>
              <a:spcBef>
                <a:spcPct val="0"/>
              </a:spcBef>
            </a:pPr>
            <a:r>
              <a:rPr lang="en-US" sz="6400" spc="-63">
                <a:solidFill>
                  <a:srgbClr val="000000"/>
                </a:solidFill>
                <a:latin typeface="Times New Roman" panose="02020603050405020304" charset="0"/>
                <a:cs typeface="Times New Roman" panose="02020603050405020304" charset="0"/>
              </a:rPr>
              <a:t>4. Thiết kế</a:t>
            </a:r>
            <a:endParaRPr lang="en-US" sz="6400" spc="-63">
              <a:solidFill>
                <a:srgbClr val="000000"/>
              </a:solidFill>
              <a:latin typeface="Times New Roman" panose="02020603050405020304" charset="0"/>
              <a:cs typeface="Times New Roman" panose="02020603050405020304" charset="0"/>
            </a:endParaRPr>
          </a:p>
        </p:txBody>
      </p:sp>
      <p:sp>
        <p:nvSpPr>
          <p:cNvPr id="12" name="TextBox 12"/>
          <p:cNvSpPr txBox="1"/>
          <p:nvPr/>
        </p:nvSpPr>
        <p:spPr>
          <a:xfrm>
            <a:off x="7772400" y="9563100"/>
            <a:ext cx="9823450" cy="430530"/>
          </a:xfrm>
          <a:prstGeom prst="rect">
            <a:avLst/>
          </a:prstGeom>
        </p:spPr>
        <p:txBody>
          <a:bodyPr wrap="square" lIns="0" tIns="0" rIns="0" bIns="0" rtlCol="0" anchor="t">
            <a:spAutoFit/>
          </a:bodyPr>
          <a:p>
            <a:pPr algn="ctr">
              <a:lnSpc>
                <a:spcPts val="3360"/>
              </a:lnSpc>
              <a:spcBef>
                <a:spcPct val="0"/>
              </a:spcBef>
            </a:pPr>
            <a:r>
              <a:rPr lang="en-US" sz="4800">
                <a:solidFill>
                  <a:srgbClr val="000000"/>
                </a:solidFill>
                <a:latin typeface="Times New Roman" panose="02020603050405020304" charset="0"/>
                <a:cs typeface="Times New Roman" panose="02020603050405020304" charset="0"/>
              </a:rPr>
              <a:t>Đặc tả usecase đặt phòng trước</a:t>
            </a:r>
            <a:endParaRPr lang="en-US" sz="4800">
              <a:solidFill>
                <a:srgbClr val="000000"/>
              </a:solidFill>
              <a:latin typeface="Times New Roman" panose="02020603050405020304" charset="0"/>
              <a:cs typeface="Times New Roman" panose="02020603050405020304" charset="0"/>
            </a:endParaRPr>
          </a:p>
        </p:txBody>
      </p:sp>
      <p:graphicFrame>
        <p:nvGraphicFramePr>
          <p:cNvPr id="10" name="Table 9"/>
          <p:cNvGraphicFramePr/>
          <p:nvPr/>
        </p:nvGraphicFramePr>
        <p:xfrm>
          <a:off x="6761480" y="128270"/>
          <a:ext cx="11336655" cy="9091295"/>
        </p:xfrm>
        <a:graphic>
          <a:graphicData uri="http://schemas.openxmlformats.org/drawingml/2006/table">
            <a:tbl>
              <a:tblPr/>
              <a:tblGrid>
                <a:gridCol w="2070735"/>
                <a:gridCol w="2835275"/>
                <a:gridCol w="6430645"/>
              </a:tblGrid>
              <a:tr h="246380">
                <a:tc gridSpan="3">
                  <a:txBody>
                    <a:bodyPr/>
                    <a:p>
                      <a:pPr indent="0">
                        <a:buNone/>
                      </a:pPr>
                      <a:r>
                        <a:rPr lang="en-US" sz="800" b="0">
                          <a:latin typeface="Times New Roman" panose="02020603050405020304" charset="0"/>
                          <a:cs typeface="Times New Roman" panose="02020603050405020304" charset="0"/>
                        </a:rPr>
                        <a:t>Use case: UC001_Đặt phòng trước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45110">
                <a:tc>
                  <a:txBody>
                    <a:bodyPr/>
                    <a:p>
                      <a:pPr indent="0">
                        <a:buNone/>
                      </a:pPr>
                      <a:r>
                        <a:rPr lang="en-US" sz="800" b="0">
                          <a:latin typeface="Times New Roman" panose="02020603050405020304" charset="0"/>
                          <a:cs typeface="Times New Roman" panose="02020603050405020304" charset="0"/>
                        </a:rPr>
                        <a:t>Mục đích:</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800" b="0">
                          <a:latin typeface="Times New Roman" panose="02020603050405020304" charset="0"/>
                          <a:cs typeface="Times New Roman" panose="02020603050405020304" charset="0"/>
                        </a:rPr>
                        <a:t>Đặt phòng trước thành công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85775">
                <a:tc>
                  <a:txBody>
                    <a:bodyPr/>
                    <a:p>
                      <a:pPr indent="0">
                        <a:buNone/>
                      </a:pPr>
                      <a:r>
                        <a:rPr lang="en-US" sz="800" b="0">
                          <a:latin typeface="Times New Roman" panose="02020603050405020304" charset="0"/>
                          <a:cs typeface="Times New Roman" panose="02020603050405020304" charset="0"/>
                        </a:rPr>
                        <a:t>Mô tả:</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800" b="0">
                          <a:latin typeface="Times New Roman" panose="02020603050405020304" charset="0"/>
                          <a:cs typeface="Times New Roman" panose="02020603050405020304" charset="0"/>
                        </a:rPr>
                        <a:t>Chức năng đặt phòng trước là quá trình cho phép khách hàng đặt trước phòng karaoke để họ và bạn bè gia đình thưởng thức âm nhạc ,hát hò và giải trí.</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46380">
                <a:tc>
                  <a:txBody>
                    <a:bodyPr/>
                    <a:p>
                      <a:pPr indent="0">
                        <a:buNone/>
                      </a:pPr>
                      <a:r>
                        <a:rPr lang="en-US" sz="800" b="0">
                          <a:latin typeface="Times New Roman" panose="02020603050405020304" charset="0"/>
                          <a:cs typeface="Times New Roman" panose="02020603050405020304" charset="0"/>
                        </a:rPr>
                        <a:t>Tác nhân:</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800" b="0">
                          <a:latin typeface="Times New Roman" panose="02020603050405020304" charset="0"/>
                          <a:cs typeface="Times New Roman" panose="02020603050405020304" charset="0"/>
                        </a:rPr>
                        <a:t>Nhân viên tiếp tân /Nhan viên quản lí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29895">
                <a:tc>
                  <a:txBody>
                    <a:bodyPr/>
                    <a:p>
                      <a:pPr indent="0">
                        <a:buNone/>
                      </a:pPr>
                      <a:r>
                        <a:rPr lang="en-US" sz="800" b="0">
                          <a:latin typeface="Times New Roman" panose="02020603050405020304" charset="0"/>
                          <a:cs typeface="Times New Roman" panose="02020603050405020304" charset="0"/>
                        </a:rPr>
                        <a:t>Điều kiện trước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800" b="0">
                          <a:latin typeface="Times New Roman" panose="02020603050405020304" charset="0"/>
                          <a:cs typeface="Times New Roman" panose="02020603050405020304" charset="0"/>
                        </a:rPr>
                        <a:t>Nhân viên đăng nhập thành công vào trang chủ của hệ thống và đã vào chức năng quản lí đặt phòng và có thông tin phòng khách hàng muốn đặt</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29895">
                <a:tc>
                  <a:txBody>
                    <a:bodyPr/>
                    <a:p>
                      <a:pPr indent="0">
                        <a:buNone/>
                      </a:pPr>
                      <a:r>
                        <a:rPr lang="en-US" sz="800" b="0">
                          <a:latin typeface="Times New Roman" panose="02020603050405020304" charset="0"/>
                          <a:cs typeface="Times New Roman" panose="02020603050405020304" charset="0"/>
                        </a:rPr>
                        <a:t>Điều kiện sau:</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800" b="0">
                          <a:latin typeface="Times New Roman" panose="02020603050405020304" charset="0"/>
                          <a:cs typeface="Times New Roman" panose="02020603050405020304" charset="0"/>
                        </a:rPr>
                        <a:t>Nếu đặt phòng thành công, hệ thống lưu thông tin đặt phòng vào CSDL phiếu đặt phòng và thay đổi trạng thái phòng.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46380">
                <a:tc gridSpan="3">
                  <a:txBody>
                    <a:bodyPr/>
                    <a:p>
                      <a:pPr indent="0" algn="ctr">
                        <a:buNone/>
                      </a:pPr>
                      <a:r>
                        <a:rPr lang="en-US" sz="800" b="0">
                          <a:latin typeface="Times New Roman" panose="02020603050405020304" charset="0"/>
                          <a:cs typeface="Times New Roman" panose="02020603050405020304" charset="0"/>
                        </a:rPr>
                        <a:t>Luồng sự kiện chính (Basic flows)</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46380">
                <a:tc gridSpan="2">
                  <a:txBody>
                    <a:bodyPr/>
                    <a:p>
                      <a:pPr indent="0" algn="ctr">
                        <a:buNone/>
                      </a:pPr>
                      <a:r>
                        <a:rPr lang="en-US" sz="800" b="0">
                          <a:latin typeface="Times New Roman" panose="02020603050405020304" charset="0"/>
                          <a:cs typeface="Times New Roman" panose="02020603050405020304" charset="0"/>
                        </a:rPr>
                        <a:t>Actor</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lgn="ctr">
                        <a:buNone/>
                      </a:pPr>
                      <a:r>
                        <a:rPr lang="en-US" sz="800" b="0">
                          <a:latin typeface="Times New Roman" panose="02020603050405020304" charset="0"/>
                          <a:cs typeface="Times New Roman" panose="02020603050405020304" charset="0"/>
                        </a:rPr>
                        <a:t>System</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29895">
                <a:tc gridSpan="2">
                  <a:txBody>
                    <a:bodyPr/>
                    <a:p>
                      <a:pPr indent="0">
                        <a:buNone/>
                      </a:pPr>
                      <a:r>
                        <a:rPr lang="en-US" sz="800" b="0">
                          <a:latin typeface="Times New Roman" panose="02020603050405020304" charset="0"/>
                          <a:cs typeface="Times New Roman" panose="02020603050405020304" charset="0"/>
                        </a:rPr>
                        <a:t>1)Nhân viên tìm kiếm phòng trống theo yêu cầu của khách hàng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35585">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2)Hệ thống tìm kiếm phòng theo tiêu chí</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58775">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3) Hệ thống hiển thị danh sách các phòng thỏa điều kiện</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58775">
                <a:tc gridSpan="2">
                  <a:txBody>
                    <a:bodyPr/>
                    <a:p>
                      <a:pPr indent="0">
                        <a:buNone/>
                      </a:pPr>
                      <a:r>
                        <a:rPr lang="en-US" sz="800" b="0">
                          <a:latin typeface="Times New Roman" panose="02020603050405020304" charset="0"/>
                          <a:cs typeface="Times New Roman" panose="02020603050405020304" charset="0"/>
                        </a:rPr>
                        <a:t>4) Nhân viên chọn phòng và chọn chức năng đặt phòng trước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03885">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3)Hệ thống hiển thị giao diện đặt phòng trước gồm thông tin phòng và thời gian và thông tin khách hàng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604520">
                <a:tc gridSpan="2">
                  <a:txBody>
                    <a:bodyPr/>
                    <a:p>
                      <a:pPr indent="0">
                        <a:buNone/>
                      </a:pPr>
                      <a:r>
                        <a:rPr lang="en-US" sz="800" b="0">
                          <a:latin typeface="Times New Roman" panose="02020603050405020304" charset="0"/>
                          <a:cs typeface="Times New Roman" panose="02020603050405020304" charset="0"/>
                        </a:rPr>
                        <a:t>4)Nhân viên chọn thời gian nhận phòng và nhập số điện thoại khách hàng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58140">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5)Hệ thống kiểm tra khách hàng có tồn tại trong hệ thống?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58775">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6)Hệ thống cập nhật thông tin khách hàng vào giao diện đặt phòng trước</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58140">
                <a:tc gridSpan="2">
                  <a:txBody>
                    <a:bodyPr/>
                    <a:p>
                      <a:pPr indent="0">
                        <a:buNone/>
                      </a:pPr>
                      <a:r>
                        <a:rPr lang="en-US" sz="800" b="0">
                          <a:latin typeface="Times New Roman" panose="02020603050405020304" charset="0"/>
                          <a:cs typeface="Times New Roman" panose="02020603050405020304" charset="0"/>
                        </a:rPr>
                        <a:t>7)Nhân viên nhấn chọn đặt phòng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26060">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8)Hệ thống thay đổi trạng thái phòng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542925">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9)Hệ thống lưu thông tin đặt phòng vào cơ sở dữ liệu phiếu đặt phòng và thông báo “Đặt phòng thành công”.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58775">
                <a:tc gridSpan="2">
                  <a:txBody>
                    <a:bodyPr/>
                    <a:p>
                      <a:pPr indent="0">
                        <a:buNone/>
                      </a:pPr>
                      <a:r>
                        <a:rPr lang="en-US" sz="800" b="0">
                          <a:latin typeface="Times New Roman" panose="02020603050405020304" charset="0"/>
                          <a:cs typeface="Times New Roman" panose="02020603050405020304" charset="0"/>
                        </a:rPr>
                        <a:t>10)Nhân viên xác nhận và kết thúc usecase</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45110">
                <a:tc gridSpan="3">
                  <a:txBody>
                    <a:bodyPr/>
                    <a:p>
                      <a:pPr indent="0">
                        <a:buNone/>
                      </a:pPr>
                      <a:r>
                        <a:rPr lang="en-US" sz="800" b="0">
                          <a:latin typeface="Times New Roman" panose="02020603050405020304" charset="0"/>
                          <a:cs typeface="Times New Roman" panose="02020603050405020304" charset="0"/>
                        </a:rPr>
                        <a:t>Luồng sự kiện phụ (Alternative Flows):</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15900">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2.1) Hệ thống thông báo không còn phòng trống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55270">
                <a:tc gridSpan="2">
                  <a:txBody>
                    <a:bodyPr/>
                    <a:p>
                      <a:pPr indent="0">
                        <a:buNone/>
                      </a:pPr>
                      <a:r>
                        <a:rPr lang="en-US" sz="800" b="0">
                          <a:latin typeface="Times New Roman" panose="02020603050405020304" charset="0"/>
                          <a:cs typeface="Times New Roman" panose="02020603050405020304" charset="0"/>
                        </a:rPr>
                        <a:t>2.2) Nhân viên xác nhận và thoát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89890">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5.1) Hệ thống chuyển sang giao diện thêm khách hàng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358140">
                <a:tc gridSpan="2">
                  <a:txBody>
                    <a:bodyPr/>
                    <a:p>
                      <a:pPr indent="0">
                        <a:buNone/>
                      </a:pPr>
                      <a:r>
                        <a:rPr lang="en-US" sz="800" b="0">
                          <a:latin typeface="Times New Roman" panose="02020603050405020304" charset="0"/>
                          <a:cs typeface="Times New Roman" panose="02020603050405020304" charset="0"/>
                        </a:rPr>
                        <a:t>5.2) Nhân viên thực hiện thêm khách hàng</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56540">
                <a:tc gridSpan="2">
                  <a:txBody>
                    <a:bodyPr/>
                    <a:p>
                      <a:pPr indent="0">
                        <a:buNone/>
                      </a:pPr>
                      <a:r>
                        <a:rPr lang="en-US" sz="800" b="0">
                          <a:latin typeface="Times New Roman" panose="02020603050405020304" charset="0"/>
                          <a:cs typeface="Times New Roman" panose="02020603050405020304" charset="0"/>
                        </a:rPr>
                        <a:t> </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800" b="0">
                          <a:latin typeface="Times New Roman" panose="02020603050405020304" charset="0"/>
                          <a:cs typeface="Times New Roman" panose="02020603050405020304" charset="0"/>
                        </a:rPr>
                        <a:t>5.3) Hệ thống quay lại bước 6</a:t>
                      </a:r>
                      <a:endParaRPr lang="en-US" sz="800" b="0">
                        <a:latin typeface="Times New Roman" panose="02020603050405020304" charset="0"/>
                        <a:ea typeface="Times New Roman" panose="02020603050405020304" charset="0"/>
                        <a:cs typeface="Times New Roman" panose="02020603050405020304" charset="0"/>
                      </a:endParaRPr>
                    </a:p>
                  </a:txBody>
                  <a:tcPr marL="63500" marR="6350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grpSp>
        <p:nvGrpSpPr>
          <p:cNvPr id="2" name="Group 2"/>
          <p:cNvGrpSpPr/>
          <p:nvPr/>
        </p:nvGrpSpPr>
        <p:grpSpPr>
          <a:xfrm rot="-10800000">
            <a:off x="-1272577" y="5989907"/>
            <a:ext cx="3595520" cy="2593799"/>
            <a:chOff x="0" y="0"/>
            <a:chExt cx="3619627" cy="2611189"/>
          </a:xfrm>
        </p:grpSpPr>
        <p:sp>
          <p:nvSpPr>
            <p:cNvPr id="3" name="Freeform 3"/>
            <p:cNvSpPr/>
            <p:nvPr/>
          </p:nvSpPr>
          <p:spPr>
            <a:xfrm>
              <a:off x="0" y="0"/>
              <a:ext cx="3619627" cy="2611189"/>
            </a:xfrm>
            <a:custGeom>
              <a:avLst/>
              <a:gdLst/>
              <a:ahLst/>
              <a:cxnLst/>
              <a:rect l="l" t="t" r="r" b="b"/>
              <a:pathLst>
                <a:path w="3619627" h="2611189">
                  <a:moveTo>
                    <a:pt x="3619627" y="1305595"/>
                  </a:moveTo>
                  <a:lnTo>
                    <a:pt x="2714752" y="2611189"/>
                  </a:lnTo>
                  <a:lnTo>
                    <a:pt x="904875" y="2611189"/>
                  </a:lnTo>
                  <a:lnTo>
                    <a:pt x="0" y="1305595"/>
                  </a:lnTo>
                  <a:lnTo>
                    <a:pt x="904875" y="0"/>
                  </a:lnTo>
                  <a:lnTo>
                    <a:pt x="2714625" y="0"/>
                  </a:lnTo>
                  <a:lnTo>
                    <a:pt x="3619627" y="1305595"/>
                  </a:lnTo>
                  <a:close/>
                </a:path>
              </a:pathLst>
            </a:custGeom>
            <a:solidFill>
              <a:srgbClr val="004651"/>
            </a:solidFill>
          </p:spPr>
        </p:sp>
      </p:grpSp>
      <p:grpSp>
        <p:nvGrpSpPr>
          <p:cNvPr id="4" name="Group 4"/>
          <p:cNvGrpSpPr/>
          <p:nvPr/>
        </p:nvGrpSpPr>
        <p:grpSpPr>
          <a:xfrm rot="-10800000">
            <a:off x="1540534" y="8065595"/>
            <a:ext cx="2791158" cy="2417156"/>
            <a:chOff x="0" y="0"/>
            <a:chExt cx="3619627" cy="3134614"/>
          </a:xfrm>
        </p:grpSpPr>
        <p:sp>
          <p:nvSpPr>
            <p:cNvPr id="5" name="Freeform 5"/>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A4E473"/>
            </a:solidFill>
          </p:spPr>
        </p:sp>
      </p:grpSp>
      <p:grpSp>
        <p:nvGrpSpPr>
          <p:cNvPr id="6" name="Group 6"/>
          <p:cNvGrpSpPr/>
          <p:nvPr/>
        </p:nvGrpSpPr>
        <p:grpSpPr>
          <a:xfrm rot="-10800000">
            <a:off x="1029067" y="6508017"/>
            <a:ext cx="1798578" cy="1557577"/>
            <a:chOff x="0" y="0"/>
            <a:chExt cx="3619627" cy="3134614"/>
          </a:xfrm>
        </p:grpSpPr>
        <p:sp>
          <p:nvSpPr>
            <p:cNvPr id="7" name="Freeform 7"/>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grpSp>
        <p:nvGrpSpPr>
          <p:cNvPr id="8" name="Group 8"/>
          <p:cNvGrpSpPr/>
          <p:nvPr/>
        </p:nvGrpSpPr>
        <p:grpSpPr>
          <a:xfrm rot="-10800000">
            <a:off x="300983" y="8574237"/>
            <a:ext cx="2479102" cy="2146914"/>
            <a:chOff x="0" y="0"/>
            <a:chExt cx="3619627" cy="3134614"/>
          </a:xfrm>
        </p:grpSpPr>
        <p:sp>
          <p:nvSpPr>
            <p:cNvPr id="9" name="Freeform 9"/>
            <p:cNvSpPr/>
            <p:nvPr/>
          </p:nvSpPr>
          <p:spPr>
            <a:xfrm>
              <a:off x="0" y="0"/>
              <a:ext cx="3619627" cy="3134614"/>
            </a:xfrm>
            <a:custGeom>
              <a:avLst/>
              <a:gdLst/>
              <a:ahLst/>
              <a:cxnLst/>
              <a:rect l="l" t="t" r="r" b="b"/>
              <a:pathLst>
                <a:path w="3619627" h="3134614">
                  <a:moveTo>
                    <a:pt x="3619627" y="1567307"/>
                  </a:moveTo>
                  <a:lnTo>
                    <a:pt x="2714752" y="3134614"/>
                  </a:lnTo>
                  <a:lnTo>
                    <a:pt x="904875" y="3134614"/>
                  </a:lnTo>
                  <a:lnTo>
                    <a:pt x="0" y="1567307"/>
                  </a:lnTo>
                  <a:lnTo>
                    <a:pt x="904875" y="0"/>
                  </a:lnTo>
                  <a:lnTo>
                    <a:pt x="2714625" y="0"/>
                  </a:lnTo>
                  <a:lnTo>
                    <a:pt x="3619627" y="1567307"/>
                  </a:lnTo>
                  <a:close/>
                </a:path>
              </a:pathLst>
            </a:custGeom>
            <a:solidFill>
              <a:srgbClr val="00A181"/>
            </a:solidFill>
          </p:spPr>
        </p:sp>
      </p:grpSp>
      <p:sp>
        <p:nvSpPr>
          <p:cNvPr id="11" name="TextBox 11"/>
          <p:cNvSpPr txBox="1"/>
          <p:nvPr/>
        </p:nvSpPr>
        <p:spPr>
          <a:xfrm>
            <a:off x="525145" y="487045"/>
            <a:ext cx="5081905" cy="1003935"/>
          </a:xfrm>
          <a:prstGeom prst="rect">
            <a:avLst/>
          </a:prstGeom>
        </p:spPr>
        <p:txBody>
          <a:bodyPr lIns="0" tIns="0" rIns="0" bIns="0" rtlCol="0" anchor="t">
            <a:noAutofit/>
          </a:bodyPr>
          <a:lstStyle/>
          <a:p>
            <a:pPr>
              <a:lnSpc>
                <a:spcPts val="8320"/>
              </a:lnSpc>
              <a:spcBef>
                <a:spcPct val="0"/>
              </a:spcBef>
            </a:pPr>
            <a:r>
              <a:rPr lang="en-US" sz="6400" spc="-63">
                <a:solidFill>
                  <a:srgbClr val="000000"/>
                </a:solidFill>
                <a:latin typeface="Times New Roman" panose="02020603050405020304" charset="0"/>
                <a:cs typeface="Times New Roman" panose="02020603050405020304" charset="0"/>
              </a:rPr>
              <a:t>4. Thiết kế</a:t>
            </a:r>
            <a:endParaRPr lang="en-US" sz="6400" spc="-63">
              <a:solidFill>
                <a:srgbClr val="000000"/>
              </a:solidFill>
              <a:latin typeface="Times New Roman" panose="02020603050405020304" charset="0"/>
              <a:cs typeface="Times New Roman" panose="02020603050405020304" charset="0"/>
            </a:endParaRPr>
          </a:p>
        </p:txBody>
      </p:sp>
      <p:sp>
        <p:nvSpPr>
          <p:cNvPr id="12" name="TextBox 12"/>
          <p:cNvSpPr txBox="1"/>
          <p:nvPr/>
        </p:nvSpPr>
        <p:spPr>
          <a:xfrm>
            <a:off x="6019800" y="9410700"/>
            <a:ext cx="7284720" cy="675640"/>
          </a:xfrm>
          <a:prstGeom prst="rect">
            <a:avLst/>
          </a:prstGeom>
        </p:spPr>
        <p:txBody>
          <a:bodyPr wrap="square" lIns="0" tIns="0" rIns="0" bIns="0" rtlCol="0" anchor="t">
            <a:noAutofit/>
          </a:bodyPr>
          <a:p>
            <a:pPr algn="just">
              <a:lnSpc>
                <a:spcPts val="3360"/>
              </a:lnSpc>
              <a:spcBef>
                <a:spcPct val="0"/>
              </a:spcBef>
            </a:pPr>
            <a:endParaRPr lang="en-US" sz="4800">
              <a:solidFill>
                <a:srgbClr val="000000"/>
              </a:solidFill>
              <a:latin typeface="Times New Roman" panose="02020603050405020304" charset="0"/>
              <a:cs typeface="Times New Roman" panose="02020603050405020304" charset="0"/>
            </a:endParaRPr>
          </a:p>
          <a:p>
            <a:pPr algn="just">
              <a:lnSpc>
                <a:spcPts val="3360"/>
              </a:lnSpc>
              <a:spcBef>
                <a:spcPct val="0"/>
              </a:spcBef>
            </a:pPr>
            <a:r>
              <a:rPr lang="en-US" sz="4800">
                <a:solidFill>
                  <a:srgbClr val="000000"/>
                </a:solidFill>
                <a:latin typeface="Times New Roman" panose="02020603050405020304" charset="0"/>
                <a:cs typeface="Times New Roman" panose="02020603050405020304" charset="0"/>
              </a:rPr>
              <a:t>Đặc tả usecase chuyển phòng</a:t>
            </a:r>
            <a:endParaRPr lang="en-US" sz="4800">
              <a:solidFill>
                <a:srgbClr val="000000"/>
              </a:solidFill>
              <a:latin typeface="Times New Roman" panose="02020603050405020304" charset="0"/>
              <a:cs typeface="Times New Roman" panose="02020603050405020304" charset="0"/>
            </a:endParaRPr>
          </a:p>
        </p:txBody>
      </p:sp>
      <p:graphicFrame>
        <p:nvGraphicFramePr>
          <p:cNvPr id="13" name="Table 12"/>
          <p:cNvGraphicFramePr/>
          <p:nvPr/>
        </p:nvGraphicFramePr>
        <p:xfrm>
          <a:off x="5272405" y="266700"/>
          <a:ext cx="12698730" cy="9054465"/>
        </p:xfrm>
        <a:graphic>
          <a:graphicData uri="http://schemas.openxmlformats.org/drawingml/2006/table">
            <a:tbl>
              <a:tblPr/>
              <a:tblGrid>
                <a:gridCol w="3210560"/>
                <a:gridCol w="3140075"/>
                <a:gridCol w="6348095"/>
              </a:tblGrid>
              <a:tr h="245745">
                <a:tc gridSpan="3">
                  <a:txBody>
                    <a:bodyPr/>
                    <a:p>
                      <a:pPr indent="0">
                        <a:buNone/>
                      </a:pPr>
                      <a:r>
                        <a:rPr lang="en-US" sz="1200" b="1">
                          <a:solidFill>
                            <a:srgbClr val="000000"/>
                          </a:solidFill>
                          <a:latin typeface="Times New Roman" panose="02020603050405020304" charset="0"/>
                          <a:cs typeface="Times New Roman" panose="02020603050405020304" charset="0"/>
                        </a:rPr>
                        <a:t>Use case: </a:t>
                      </a:r>
                      <a:r>
                        <a:rPr lang="en-US" sz="1200" b="0">
                          <a:solidFill>
                            <a:srgbClr val="000000"/>
                          </a:solidFill>
                          <a:latin typeface="Times New Roman" panose="02020603050405020304" charset="0"/>
                          <a:cs typeface="Times New Roman" panose="02020603050405020304" charset="0"/>
                        </a:rPr>
                        <a:t>UC002</a:t>
                      </a:r>
                      <a:r>
                        <a:rPr lang="en-US" sz="1200" b="1">
                          <a:solidFill>
                            <a:srgbClr val="000000"/>
                          </a:solidFill>
                          <a:latin typeface="Times New Roman" panose="02020603050405020304" charset="0"/>
                          <a:cs typeface="Times New Roman" panose="02020603050405020304" charset="0"/>
                        </a:rPr>
                        <a:t>_</a:t>
                      </a:r>
                      <a:r>
                        <a:rPr lang="en-US" sz="1200" b="0">
                          <a:solidFill>
                            <a:srgbClr val="000000"/>
                          </a:solidFill>
                          <a:latin typeface="Times New Roman" panose="02020603050405020304" charset="0"/>
                          <a:cs typeface="Times New Roman" panose="02020603050405020304" charset="0"/>
                        </a:rPr>
                        <a:t>Chuyển phòng</a:t>
                      </a:r>
                      <a:endParaRPr lang="en-US" sz="12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45745">
                <a:tc>
                  <a:txBody>
                    <a:bodyPr/>
                    <a:p>
                      <a:pPr indent="0">
                        <a:buNone/>
                      </a:pPr>
                      <a:r>
                        <a:rPr lang="en-US" sz="1200" b="0">
                          <a:solidFill>
                            <a:srgbClr val="000000"/>
                          </a:solidFill>
                          <a:latin typeface="Times New Roman" panose="02020603050405020304" charset="0"/>
                          <a:cs typeface="Times New Roman" panose="02020603050405020304" charset="0"/>
                        </a:rPr>
                        <a:t>Mục đích:</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200" b="0">
                          <a:solidFill>
                            <a:srgbClr val="000000"/>
                          </a:solidFill>
                          <a:latin typeface="Times New Roman" panose="02020603050405020304" charset="0"/>
                          <a:cs typeface="Times New Roman" panose="02020603050405020304" charset="0"/>
                        </a:rPr>
                        <a:t>Khách hàng được chuyển phòng thành công</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90855">
                <a:tc>
                  <a:txBody>
                    <a:bodyPr/>
                    <a:p>
                      <a:pPr indent="0">
                        <a:buNone/>
                      </a:pPr>
                      <a:r>
                        <a:rPr lang="en-US" sz="1200" b="0">
                          <a:solidFill>
                            <a:srgbClr val="000000"/>
                          </a:solidFill>
                          <a:latin typeface="Times New Roman" panose="02020603050405020304" charset="0"/>
                          <a:cs typeface="Times New Roman" panose="02020603050405020304" charset="0"/>
                        </a:rPr>
                        <a:t>Mô tả:</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200" b="0">
                          <a:solidFill>
                            <a:srgbClr val="000000"/>
                          </a:solidFill>
                          <a:latin typeface="Times New Roman" panose="02020603050405020304" charset="0"/>
                          <a:cs typeface="Times New Roman" panose="02020603050405020304" charset="0"/>
                        </a:rPr>
                        <a:t>Chức năng này cho phép khách hàng có thể chuyển từ phòng karaoke hiện tại sang phòng khác trong quá trình sử dụng dịch vụ karaoke</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45110">
                <a:tc>
                  <a:txBody>
                    <a:bodyPr/>
                    <a:p>
                      <a:pPr indent="0">
                        <a:buNone/>
                      </a:pPr>
                      <a:r>
                        <a:rPr lang="en-US" sz="1200" b="0">
                          <a:solidFill>
                            <a:srgbClr val="000000"/>
                          </a:solidFill>
                          <a:latin typeface="Times New Roman" panose="02020603050405020304" charset="0"/>
                          <a:cs typeface="Times New Roman" panose="02020603050405020304" charset="0"/>
                        </a:rPr>
                        <a:t>Tác nhân:</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200" b="0">
                          <a:solidFill>
                            <a:srgbClr val="000000"/>
                          </a:solidFill>
                          <a:latin typeface="Times New Roman" panose="02020603050405020304" charset="0"/>
                          <a:cs typeface="Times New Roman" panose="02020603050405020304" charset="0"/>
                        </a:rPr>
                        <a:t>Nhân viên tiếp tân /Nhân viên quản lí</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92125">
                <a:tc>
                  <a:txBody>
                    <a:bodyPr/>
                    <a:p>
                      <a:pPr indent="0">
                        <a:buNone/>
                      </a:pPr>
                      <a:r>
                        <a:rPr lang="en-US" sz="1200" b="0">
                          <a:solidFill>
                            <a:srgbClr val="000000"/>
                          </a:solidFill>
                          <a:latin typeface="Times New Roman" panose="02020603050405020304" charset="0"/>
                          <a:cs typeface="Times New Roman" panose="02020603050405020304" charset="0"/>
                        </a:rPr>
                        <a:t>Điều kiện trước:</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200" b="0">
                          <a:solidFill>
                            <a:srgbClr val="000000"/>
                          </a:solidFill>
                          <a:latin typeface="Times New Roman" panose="02020603050405020304" charset="0"/>
                          <a:cs typeface="Times New Roman" panose="02020603050405020304" charset="0"/>
                        </a:rPr>
                        <a:t>NVTT/NVQL đã đăng nhập thành công vào hệ thống và chọn được phòng cần chuyển cho khách hàng đang sử dụng dịch vụ.</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90220">
                <a:tc>
                  <a:txBody>
                    <a:bodyPr/>
                    <a:p>
                      <a:pPr indent="0">
                        <a:buNone/>
                      </a:pPr>
                      <a:r>
                        <a:rPr lang="en-US" sz="1200" b="0">
                          <a:solidFill>
                            <a:srgbClr val="000000"/>
                          </a:solidFill>
                          <a:latin typeface="Times New Roman" panose="02020603050405020304" charset="0"/>
                          <a:cs typeface="Times New Roman" panose="02020603050405020304" charset="0"/>
                        </a:rPr>
                        <a:t>Điều kiện sau:</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gridSpan="2">
                  <a:txBody>
                    <a:bodyPr/>
                    <a:p>
                      <a:pPr indent="0">
                        <a:buNone/>
                      </a:pPr>
                      <a:r>
                        <a:rPr lang="en-US" sz="1200" b="0">
                          <a:solidFill>
                            <a:srgbClr val="000000"/>
                          </a:solidFill>
                          <a:latin typeface="Times New Roman" panose="02020603050405020304" charset="0"/>
                          <a:cs typeface="Times New Roman" panose="02020603050405020304" charset="0"/>
                        </a:rPr>
                        <a:t>Khách hàng chuyển phòng thành công và trang thái của phòng bàn đầu và phòng mới được cập nhật sau khi chuyển</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15900">
                <a:tc gridSpan="3">
                  <a:txBody>
                    <a:bodyPr/>
                    <a:p>
                      <a:pPr indent="0" algn="ctr">
                        <a:buNone/>
                      </a:pPr>
                      <a:r>
                        <a:rPr lang="en-US" sz="1200" b="1">
                          <a:solidFill>
                            <a:srgbClr val="000000"/>
                          </a:solidFill>
                          <a:latin typeface="Times New Roman" panose="02020603050405020304" charset="0"/>
                          <a:cs typeface="Times New Roman" panose="02020603050405020304" charset="0"/>
                        </a:rPr>
                        <a:t>Luồng sự kiện chính (Basic flows):</a:t>
                      </a:r>
                      <a:endParaRPr lang="en-US" sz="12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244475">
                <a:tc gridSpan="2">
                  <a:txBody>
                    <a:bodyPr/>
                    <a:p>
                      <a:pPr indent="0">
                        <a:buNone/>
                      </a:pPr>
                      <a:r>
                        <a:rPr lang="en-US" sz="1200" b="1">
                          <a:solidFill>
                            <a:srgbClr val="000000"/>
                          </a:solidFill>
                          <a:latin typeface="Times New Roman" panose="02020603050405020304" charset="0"/>
                          <a:cs typeface="Times New Roman" panose="02020603050405020304" charset="0"/>
                        </a:rPr>
                        <a:t>Actor</a:t>
                      </a:r>
                      <a:endParaRPr lang="en-US" sz="12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1">
                          <a:solidFill>
                            <a:srgbClr val="000000"/>
                          </a:solidFill>
                          <a:latin typeface="Times New Roman" panose="02020603050405020304" charset="0"/>
                          <a:cs typeface="Times New Roman" panose="02020603050405020304" charset="0"/>
                        </a:rPr>
                        <a:t>System</a:t>
                      </a:r>
                      <a:endParaRPr lang="en-US" sz="12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92125">
                <a:tc gridSpan="2">
                  <a:txBody>
                    <a:bodyPr/>
                    <a:p>
                      <a:pPr indent="0">
                        <a:buNone/>
                      </a:pPr>
                      <a:r>
                        <a:rPr lang="en-US" sz="1200" b="0">
                          <a:solidFill>
                            <a:srgbClr val="000000"/>
                          </a:solidFill>
                          <a:latin typeface="Times New Roman" panose="02020603050405020304" charset="0"/>
                          <a:cs typeface="Times New Roman" panose="02020603050405020304" charset="0"/>
                        </a:rPr>
                        <a:t>1. Nhân viên tiếp tân chọn chức năng “Chuyển phòng”.</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89585">
                <a:tc gridSpan="2">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2. Hệ thống kiểm tra tính khả dụng của các phòng.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45745">
                <a:tc gridSpan="2">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3. Hệ thống hiển thị các phòng có thể chuyển.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92125">
                <a:tc gridSpan="2">
                  <a:txBody>
                    <a:bodyPr/>
                    <a:p>
                      <a:pPr indent="0">
                        <a:buNone/>
                      </a:pPr>
                      <a:r>
                        <a:rPr lang="en-US" sz="1200" b="0">
                          <a:solidFill>
                            <a:srgbClr val="000000"/>
                          </a:solidFill>
                          <a:latin typeface="Times New Roman" panose="02020603050405020304" charset="0"/>
                          <a:cs typeface="Times New Roman" panose="02020603050405020304" charset="0"/>
                        </a:rPr>
                        <a:t>4. Nhân viên tiếp tân chọn phòng phù hợp với yêu cầu của khách hàng.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89585">
                <a:tc gridSpan="2">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5. Hệ thống yêu cầu xác nhận việc chuyển phòng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45745">
                <a:tc gridSpan="2">
                  <a:txBody>
                    <a:bodyPr/>
                    <a:p>
                      <a:pPr indent="0">
                        <a:buNone/>
                      </a:pPr>
                      <a:r>
                        <a:rPr lang="en-US" sz="1200" b="0">
                          <a:solidFill>
                            <a:srgbClr val="000000"/>
                          </a:solidFill>
                          <a:latin typeface="Times New Roman" panose="02020603050405020304" charset="0"/>
                          <a:cs typeface="Times New Roman" panose="02020603050405020304" charset="0"/>
                        </a:rPr>
                        <a:t>6. Nhân viên xác nhận yêu cầu.</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91490">
                <a:tc gridSpan="2">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7. Hệ thống cập nhật trạng thái của phòng ban đầu và phòng mới.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90855">
                <a:tc gridSpan="2">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8. Hệ thống chuyển dịch vụ từ phòng ban đầu sang phòng mới.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90855">
                <a:tc gridSpan="2">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9. Hệ thống lưu thông tin chuyển phòng của khách hàng vào cở sở dữ liệu phòng.</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92125">
                <a:tc gridSpan="2">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10. Hệ thống thông báo chuyển phòng thành công.</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44475">
                <a:tc gridSpan="2">
                  <a:txBody>
                    <a:bodyPr/>
                    <a:p>
                      <a:pPr indent="0">
                        <a:buNone/>
                      </a:pPr>
                      <a:r>
                        <a:rPr lang="en-US" sz="1200" b="0">
                          <a:solidFill>
                            <a:srgbClr val="000000"/>
                          </a:solidFill>
                          <a:latin typeface="Times New Roman" panose="02020603050405020304" charset="0"/>
                          <a:cs typeface="Times New Roman" panose="02020603050405020304" charset="0"/>
                        </a:rPr>
                        <a:t>11. Nhân viên xác nhận và kết thúc use case.</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45745">
                <a:tc gridSpan="3">
                  <a:txBody>
                    <a:bodyPr/>
                    <a:p>
                      <a:pPr indent="0" algn="ctr">
                        <a:buNone/>
                      </a:pPr>
                      <a:r>
                        <a:rPr lang="en-US" sz="1200" b="1">
                          <a:solidFill>
                            <a:srgbClr val="000000"/>
                          </a:solidFill>
                          <a:latin typeface="Times New Roman" panose="02020603050405020304" charset="0"/>
                          <a:cs typeface="Times New Roman" panose="02020603050405020304" charset="0"/>
                        </a:rPr>
                        <a:t>Luồng sự kiện phụ (Alternative Flows):</a:t>
                      </a:r>
                      <a:endParaRPr lang="en-US" sz="1200" b="1">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r>
              <a:tr h="491490">
                <a:tc gridSpan="2">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2.1 Hệ thống thông báo không còn phòng trống.</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46380">
                <a:tc gridSpan="2">
                  <a:txBody>
                    <a:bodyPr/>
                    <a:p>
                      <a:pPr indent="0">
                        <a:buNone/>
                      </a:pPr>
                      <a:r>
                        <a:rPr lang="en-US" sz="1200" b="0">
                          <a:solidFill>
                            <a:srgbClr val="000000"/>
                          </a:solidFill>
                          <a:latin typeface="Times New Roman" panose="02020603050405020304" charset="0"/>
                          <a:cs typeface="Times New Roman" panose="02020603050405020304" charset="0"/>
                        </a:rPr>
                        <a:t>2.2 Nhân viên xác nhận và kết thúc use case.</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490220">
                <a:tc gridSpan="2">
                  <a:txBody>
                    <a:bodyPr/>
                    <a:p>
                      <a:pPr indent="0">
                        <a:buNone/>
                      </a:pPr>
                      <a:r>
                        <a:rPr lang="en-US" sz="1200" b="0">
                          <a:solidFill>
                            <a:srgbClr val="000000"/>
                          </a:solidFill>
                          <a:latin typeface="Times New Roman" panose="02020603050405020304" charset="0"/>
                          <a:cs typeface="Times New Roman" panose="02020603050405020304" charset="0"/>
                        </a:rPr>
                        <a:t>6.1 Nhân viên không xác nhận việc chuyển phòng.</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r h="245745">
                <a:tc gridSpan="2">
                  <a:txBody>
                    <a:bodyPr/>
                    <a:p>
                      <a:pPr indent="0">
                        <a:buNone/>
                      </a:pPr>
                      <a:r>
                        <a:rPr lang="en-US" sz="1200" b="0">
                          <a:solidFill>
                            <a:srgbClr val="000000"/>
                          </a:solidFill>
                          <a:latin typeface="Times New Roman" panose="02020603050405020304" charset="0"/>
                          <a:cs typeface="Times New Roman" panose="02020603050405020304" charset="0"/>
                        </a:rPr>
                        <a:t> </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c hMerge="1">
                  <a:tcPr>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tcPr>
                </a:tc>
                <a:tc>
                  <a:txBody>
                    <a:bodyPr/>
                    <a:p>
                      <a:pPr indent="0">
                        <a:buNone/>
                      </a:pPr>
                      <a:r>
                        <a:rPr lang="en-US" sz="1200" b="0">
                          <a:solidFill>
                            <a:srgbClr val="000000"/>
                          </a:solidFill>
                          <a:latin typeface="Times New Roman" panose="02020603050405020304" charset="0"/>
                          <a:cs typeface="Times New Roman" panose="02020603050405020304" charset="0"/>
                        </a:rPr>
                        <a:t>6.2 Hệ thống quay lại bước 3</a:t>
                      </a:r>
                      <a:endParaRPr lang="en-US" sz="1200" b="0">
                        <a:solidFill>
                          <a:srgbClr val="000000"/>
                        </a:solidFill>
                        <a:latin typeface="Times New Roman" panose="02020603050405020304" charset="0"/>
                        <a:ea typeface="Times New Roman" panose="02020603050405020304" charset="0"/>
                        <a:cs typeface="Times New Roman" panose="02020603050405020304" charset="0"/>
                      </a:endParaRPr>
                    </a:p>
                  </a:txBody>
                  <a:tcPr marL="68580" marR="68580" marT="0" marB="0" vert="horz" anchor="t" anchorCtr="0">
                    <a:lnL w="12700" cap="flat" cmpd="sng">
                      <a:solidFill>
                        <a:srgbClr val="000000"/>
                      </a:solidFill>
                      <a:prstDash val="solid"/>
                      <a:headEnd type="none" w="med" len="med"/>
                      <a:tailEnd type="none" w="med" len="med"/>
                    </a:lnL>
                    <a:lnR w="12700" cap="flat" cmpd="sng">
                      <a:solidFill>
                        <a:srgbClr val="000000"/>
                      </a:solidFill>
                      <a:prstDash val="solid"/>
                      <a:headEnd type="none" w="med" len="med"/>
                      <a:tailEnd type="none" w="med" len="med"/>
                    </a:lnR>
                    <a:lnT w="12700" cap="flat" cmpd="sng">
                      <a:solidFill>
                        <a:srgbClr val="000000"/>
                      </a:solidFill>
                      <a:prstDash val="solid"/>
                      <a:headEnd type="none" w="med" len="med"/>
                      <a:tailEnd type="none" w="med" len="med"/>
                    </a:lnT>
                    <a:lnB w="12700" cap="flat" cmpd="sng">
                      <a:solidFill>
                        <a:srgbClr val="000000"/>
                      </a:solidFill>
                      <a:prstDash val="solid"/>
                      <a:headEnd type="none" w="med" len="med"/>
                      <a:tailEnd type="none" w="med" len="med"/>
                    </a:lnB>
                    <a:lnTlToBr>
                      <a:noFill/>
                    </a:lnTlToBr>
                    <a:lnBlToTr>
                      <a:noFill/>
                    </a:lnBlToTr>
                    <a:noFill/>
                  </a:tcPr>
                </a:tc>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13080</Words>
  <Application>WPS Presentation</Application>
  <PresentationFormat>On-screen Show (4:3)</PresentationFormat>
  <Paragraphs>687</Paragraphs>
  <Slides>27</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27</vt:i4>
      </vt:variant>
    </vt:vector>
  </HeadingPairs>
  <TitlesOfParts>
    <vt:vector size="38" baseType="lpstr">
      <vt:lpstr>Arial</vt:lpstr>
      <vt:lpstr>SimSun</vt:lpstr>
      <vt:lpstr>Wingdings</vt:lpstr>
      <vt:lpstr>Times New Roman</vt:lpstr>
      <vt:lpstr>Arial</vt:lpstr>
      <vt:lpstr>Muli Bold</vt:lpstr>
      <vt:lpstr>Muli Semi-Bold</vt:lpstr>
      <vt:lpstr>Microsoft YaHei</vt:lpstr>
      <vt:lpstr>Arial Unicode MS</vt:lpstr>
      <vt:lpstr>Calibri</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3</dc:title>
  <dc:creator/>
  <cp:lastModifiedBy>Khoi Nguyen</cp:lastModifiedBy>
  <cp:revision>6</cp:revision>
  <dcterms:created xsi:type="dcterms:W3CDTF">2006-08-16T00:00:00Z</dcterms:created>
  <dcterms:modified xsi:type="dcterms:W3CDTF">2023-12-13T05:36:27Z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C2129CB59FC24F40A07E7503B6B9BF74_12</vt:lpwstr>
  </property>
  <property fmtid="{D5CDD505-2E9C-101B-9397-08002B2CF9AE}" pid="3" name="KSOProductBuildVer">
    <vt:lpwstr>1033-12.2.0.13359</vt:lpwstr>
  </property>
</Properties>
</file>

<file path=docProps/thumbnail.jpeg>
</file>